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0" r:id="rId3"/>
    <p:sldId id="261" r:id="rId4"/>
    <p:sldId id="262" r:id="rId5"/>
    <p:sldId id="263" r:id="rId6"/>
    <p:sldId id="264" r:id="rId7"/>
    <p:sldId id="265" r:id="rId8"/>
    <p:sldId id="266" r:id="rId9"/>
    <p:sldId id="267" r:id="rId10"/>
    <p:sldId id="268" r:id="rId11"/>
    <p:sldId id="270" r:id="rId12"/>
    <p:sldId id="271" r:id="rId13"/>
    <p:sldId id="273" r:id="rId14"/>
    <p:sldId id="274" r:id="rId15"/>
    <p:sldId id="291" r:id="rId16"/>
    <p:sldId id="292" r:id="rId17"/>
    <p:sldId id="293" r:id="rId18"/>
    <p:sldId id="294" r:id="rId19"/>
    <p:sldId id="275" r:id="rId20"/>
    <p:sldId id="276" r:id="rId21"/>
    <p:sldId id="277" r:id="rId22"/>
    <p:sldId id="278" r:id="rId23"/>
    <p:sldId id="280" r:id="rId24"/>
    <p:sldId id="281" r:id="rId25"/>
    <p:sldId id="282" r:id="rId26"/>
    <p:sldId id="283" r:id="rId27"/>
    <p:sldId id="284" r:id="rId28"/>
    <p:sldId id="285" r:id="rId29"/>
    <p:sldId id="286" r:id="rId30"/>
    <p:sldId id="287" r:id="rId31"/>
    <p:sldId id="288" r:id="rId32"/>
    <p:sldId id="289" r:id="rId33"/>
    <p:sldId id="295" r:id="rId34"/>
    <p:sldId id="297" r:id="rId35"/>
    <p:sldId id="296" r:id="rId3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43" autoAdjust="0"/>
    <p:restoredTop sz="94660"/>
  </p:normalViewPr>
  <p:slideViewPr>
    <p:cSldViewPr snapToGrid="0">
      <p:cViewPr varScale="1">
        <p:scale>
          <a:sx n="49" d="100"/>
          <a:sy n="49" d="100"/>
        </p:scale>
        <p:origin x="66" y="8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51C698C0-0261-40F8-BEE8-F297DA7779CE}" type="datetimeFigureOut">
              <a:rPr lang="it-IT" smtClean="0"/>
              <a:t>25/11/2025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D7AE6FC-8BFF-41D1-8314-49822CF714FD}" type="slidenum">
              <a:rPr lang="it-IT" smtClean="0"/>
              <a:t>‹N›</a:t>
            </a:fld>
            <a:endParaRPr lang="it-IT"/>
          </a:p>
        </p:txBody>
      </p:sp>
    </p:spTree>
    <p:extLst>
      <p:ext uri="{BB962C8B-B14F-4D97-AF65-F5344CB8AC3E}">
        <p14:creationId xmlns:p14="http://schemas.microsoft.com/office/powerpoint/2010/main" val="1018580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1C698C0-0261-40F8-BEE8-F297DA7779CE}" type="datetimeFigureOut">
              <a:rPr lang="it-IT" smtClean="0"/>
              <a:t>25/11/2025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D7AE6FC-8BFF-41D1-8314-49822CF714FD}" type="slidenum">
              <a:rPr lang="it-IT" smtClean="0"/>
              <a:t>‹N›</a:t>
            </a:fld>
            <a:endParaRPr lang="it-IT"/>
          </a:p>
        </p:txBody>
      </p:sp>
    </p:spTree>
    <p:extLst>
      <p:ext uri="{BB962C8B-B14F-4D97-AF65-F5344CB8AC3E}">
        <p14:creationId xmlns:p14="http://schemas.microsoft.com/office/powerpoint/2010/main" val="2406009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1C698C0-0261-40F8-BEE8-F297DA7779CE}" type="datetimeFigureOut">
              <a:rPr lang="it-IT" smtClean="0"/>
              <a:t>25/11/2025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D7AE6FC-8BFF-41D1-8314-49822CF714FD}" type="slidenum">
              <a:rPr lang="it-IT" smtClean="0"/>
              <a:t>‹N›</a:t>
            </a:fld>
            <a:endParaRPr lang="it-IT"/>
          </a:p>
        </p:txBody>
      </p:sp>
    </p:spTree>
    <p:extLst>
      <p:ext uri="{BB962C8B-B14F-4D97-AF65-F5344CB8AC3E}">
        <p14:creationId xmlns:p14="http://schemas.microsoft.com/office/powerpoint/2010/main" val="304379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1C698C0-0261-40F8-BEE8-F297DA7779CE}" type="datetimeFigureOut">
              <a:rPr lang="it-IT" smtClean="0"/>
              <a:t>25/11/2025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D7AE6FC-8BFF-41D1-8314-49822CF714FD}" type="slidenum">
              <a:rPr lang="it-IT" smtClean="0"/>
              <a:t>‹N›</a:t>
            </a:fld>
            <a:endParaRPr lang="it-IT"/>
          </a:p>
        </p:txBody>
      </p:sp>
    </p:spTree>
    <p:extLst>
      <p:ext uri="{BB962C8B-B14F-4D97-AF65-F5344CB8AC3E}">
        <p14:creationId xmlns:p14="http://schemas.microsoft.com/office/powerpoint/2010/main" val="4191434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51C698C0-0261-40F8-BEE8-F297DA7779CE}" type="datetimeFigureOut">
              <a:rPr lang="it-IT" smtClean="0"/>
              <a:t>25/11/2025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D7AE6FC-8BFF-41D1-8314-49822CF714FD}" type="slidenum">
              <a:rPr lang="it-IT" smtClean="0"/>
              <a:t>‹N›</a:t>
            </a:fld>
            <a:endParaRPr lang="it-IT"/>
          </a:p>
        </p:txBody>
      </p:sp>
    </p:spTree>
    <p:extLst>
      <p:ext uri="{BB962C8B-B14F-4D97-AF65-F5344CB8AC3E}">
        <p14:creationId xmlns:p14="http://schemas.microsoft.com/office/powerpoint/2010/main" val="3784880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51C698C0-0261-40F8-BEE8-F297DA7779CE}" type="datetimeFigureOut">
              <a:rPr lang="it-IT" smtClean="0"/>
              <a:t>25/11/2025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D7AE6FC-8BFF-41D1-8314-49822CF714FD}" type="slidenum">
              <a:rPr lang="it-IT" smtClean="0"/>
              <a:t>‹N›</a:t>
            </a:fld>
            <a:endParaRPr lang="it-IT"/>
          </a:p>
        </p:txBody>
      </p:sp>
    </p:spTree>
    <p:extLst>
      <p:ext uri="{BB962C8B-B14F-4D97-AF65-F5344CB8AC3E}">
        <p14:creationId xmlns:p14="http://schemas.microsoft.com/office/powerpoint/2010/main" val="2000595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51C698C0-0261-40F8-BEE8-F297DA7779CE}" type="datetimeFigureOut">
              <a:rPr lang="it-IT" smtClean="0"/>
              <a:t>25/11/2025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2D7AE6FC-8BFF-41D1-8314-49822CF714FD}" type="slidenum">
              <a:rPr lang="it-IT" smtClean="0"/>
              <a:t>‹N›</a:t>
            </a:fld>
            <a:endParaRPr lang="it-IT"/>
          </a:p>
        </p:txBody>
      </p:sp>
    </p:spTree>
    <p:extLst>
      <p:ext uri="{BB962C8B-B14F-4D97-AF65-F5344CB8AC3E}">
        <p14:creationId xmlns:p14="http://schemas.microsoft.com/office/powerpoint/2010/main" val="4134046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51C698C0-0261-40F8-BEE8-F297DA7779CE}" type="datetimeFigureOut">
              <a:rPr lang="it-IT" smtClean="0"/>
              <a:t>25/11/2025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D7AE6FC-8BFF-41D1-8314-49822CF714FD}" type="slidenum">
              <a:rPr lang="it-IT" smtClean="0"/>
              <a:t>‹N›</a:t>
            </a:fld>
            <a:endParaRPr lang="it-IT"/>
          </a:p>
        </p:txBody>
      </p:sp>
    </p:spTree>
    <p:extLst>
      <p:ext uri="{BB962C8B-B14F-4D97-AF65-F5344CB8AC3E}">
        <p14:creationId xmlns:p14="http://schemas.microsoft.com/office/powerpoint/2010/main" val="493471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51C698C0-0261-40F8-BEE8-F297DA7779CE}" type="datetimeFigureOut">
              <a:rPr lang="it-IT" smtClean="0"/>
              <a:t>25/11/2025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2D7AE6FC-8BFF-41D1-8314-49822CF714FD}" type="slidenum">
              <a:rPr lang="it-IT" smtClean="0"/>
              <a:t>‹N›</a:t>
            </a:fld>
            <a:endParaRPr lang="it-IT"/>
          </a:p>
        </p:txBody>
      </p:sp>
    </p:spTree>
    <p:extLst>
      <p:ext uri="{BB962C8B-B14F-4D97-AF65-F5344CB8AC3E}">
        <p14:creationId xmlns:p14="http://schemas.microsoft.com/office/powerpoint/2010/main" val="2592174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1C698C0-0261-40F8-BEE8-F297DA7779CE}" type="datetimeFigureOut">
              <a:rPr lang="it-IT" smtClean="0"/>
              <a:t>25/11/2025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D7AE6FC-8BFF-41D1-8314-49822CF714FD}" type="slidenum">
              <a:rPr lang="it-IT" smtClean="0"/>
              <a:t>‹N›</a:t>
            </a:fld>
            <a:endParaRPr lang="it-IT"/>
          </a:p>
        </p:txBody>
      </p:sp>
    </p:spTree>
    <p:extLst>
      <p:ext uri="{BB962C8B-B14F-4D97-AF65-F5344CB8AC3E}">
        <p14:creationId xmlns:p14="http://schemas.microsoft.com/office/powerpoint/2010/main" val="3056919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1C698C0-0261-40F8-BEE8-F297DA7779CE}" type="datetimeFigureOut">
              <a:rPr lang="it-IT" smtClean="0"/>
              <a:t>25/11/2025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D7AE6FC-8BFF-41D1-8314-49822CF714FD}" type="slidenum">
              <a:rPr lang="it-IT" smtClean="0"/>
              <a:t>‹N›</a:t>
            </a:fld>
            <a:endParaRPr lang="it-IT"/>
          </a:p>
        </p:txBody>
      </p:sp>
    </p:spTree>
    <p:extLst>
      <p:ext uri="{BB962C8B-B14F-4D97-AF65-F5344CB8AC3E}">
        <p14:creationId xmlns:p14="http://schemas.microsoft.com/office/powerpoint/2010/main" val="236476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C698C0-0261-40F8-BEE8-F297DA7779CE}" type="datetimeFigureOut">
              <a:rPr lang="it-IT" smtClean="0"/>
              <a:t>25/11/2025</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7AE6FC-8BFF-41D1-8314-49822CF714FD}" type="slidenum">
              <a:rPr lang="it-IT" smtClean="0"/>
              <a:t>‹N›</a:t>
            </a:fld>
            <a:endParaRPr lang="it-IT"/>
          </a:p>
        </p:txBody>
      </p:sp>
    </p:spTree>
    <p:extLst>
      <p:ext uri="{BB962C8B-B14F-4D97-AF65-F5344CB8AC3E}">
        <p14:creationId xmlns:p14="http://schemas.microsoft.com/office/powerpoint/2010/main" val="41755784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jpeg"/></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53285" y="154546"/>
            <a:ext cx="11938715" cy="3226628"/>
          </a:xfrm>
        </p:spPr>
        <p:txBody>
          <a:bodyPr>
            <a:prstTxWarp prst="textChevronInverted">
              <a:avLst/>
            </a:prstTxWarp>
          </a:bodyPr>
          <a:lstStyle/>
          <a:p>
            <a:r>
              <a:rPr lang="it-IT" b="1" dirty="0" smtClean="0">
                <a:solidFill>
                  <a:schemeClr val="accent5"/>
                </a:solidFill>
              </a:rPr>
              <a:t>PROGETTO VELA STORICA</a:t>
            </a:r>
            <a:endParaRPr lang="it-IT" b="1" dirty="0">
              <a:solidFill>
                <a:schemeClr val="accent5"/>
              </a:solidFill>
            </a:endParaRPr>
          </a:p>
        </p:txBody>
      </p:sp>
      <p:sp>
        <p:nvSpPr>
          <p:cNvPr id="3" name="Sottotitolo 2"/>
          <p:cNvSpPr>
            <a:spLocks noGrp="1"/>
          </p:cNvSpPr>
          <p:nvPr>
            <p:ph type="subTitle" idx="1"/>
          </p:nvPr>
        </p:nvSpPr>
        <p:spPr>
          <a:xfrm>
            <a:off x="1524000" y="3381174"/>
            <a:ext cx="9144000" cy="1036280"/>
          </a:xfrm>
        </p:spPr>
        <p:txBody>
          <a:bodyPr>
            <a:normAutofit lnSpcReduction="10000"/>
          </a:bodyPr>
          <a:lstStyle/>
          <a:p>
            <a:endParaRPr lang="it-IT" b="1" dirty="0"/>
          </a:p>
          <a:p>
            <a:r>
              <a:rPr lang="it-IT" sz="3600" b="1" dirty="0" smtClean="0">
                <a:solidFill>
                  <a:srgbClr val="FF0000"/>
                </a:solidFill>
              </a:rPr>
              <a:t>CESENATICO 4 OTTOBRE 2025</a:t>
            </a:r>
          </a:p>
        </p:txBody>
      </p:sp>
      <p:pic>
        <p:nvPicPr>
          <p:cNvPr id="4" name="Image 2"/>
          <p:cNvPicPr/>
          <p:nvPr/>
        </p:nvPicPr>
        <p:blipFill>
          <a:blip r:embed="rId2" cstate="print"/>
          <a:stretch>
            <a:fillRect/>
          </a:stretch>
        </p:blipFill>
        <p:spPr>
          <a:xfrm>
            <a:off x="5124450" y="4739426"/>
            <a:ext cx="1943100" cy="1506855"/>
          </a:xfrm>
          <a:prstGeom prst="rect">
            <a:avLst/>
          </a:prstGeom>
        </p:spPr>
      </p:pic>
    </p:spTree>
    <p:extLst>
      <p:ext uri="{BB962C8B-B14F-4D97-AF65-F5344CB8AC3E}">
        <p14:creationId xmlns:p14="http://schemas.microsoft.com/office/powerpoint/2010/main" val="29721433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40406" y="1465492"/>
            <a:ext cx="11951594" cy="4505721"/>
          </a:xfrm>
          <a:prstGeom prst="rect">
            <a:avLst/>
          </a:prstGeom>
        </p:spPr>
        <p:txBody>
          <a:bodyPr wrap="square">
            <a:spAutoFit/>
          </a:bodyPr>
          <a:lstStyle/>
          <a:p>
            <a:pPr>
              <a:lnSpc>
                <a:spcPct val="107000"/>
              </a:lnSpc>
              <a:spcBef>
                <a:spcPts val="1200"/>
              </a:spcBef>
              <a:spcAft>
                <a:spcPts val="1200"/>
              </a:spcAft>
            </a:pPr>
            <a:r>
              <a:rPr lang="it-IT" sz="24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 STRUTTURA</a:t>
            </a:r>
            <a:endParaRPr lang="it-IT"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it-IT" sz="2400"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Il corso è articolato in TRE moduli distinti, ciascuno meticolosamente progettato per il proprio pubblico di riferimento. Questa struttura garantisce un'esperienza di apprendimento completa e progressiva, integrando conoscenza teorica, applicazione pratica e profonda immersione culturale. È fondamentale che tutti i moduli includano una componente teorica che copra i principi della navigazione tradizionale nel loro contesto culturale di riferimento.</a:t>
            </a:r>
            <a:endParaRPr lang="it-IT"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it-IT" sz="2400"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Si dovrà in particolare tenere conto dei punti di forza e di debolezza evidenziati nella rappresentazione seguente.</a:t>
            </a:r>
            <a:endParaRPr lang="it-IT"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it-IT" sz="2400"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a:t>
            </a:r>
            <a:endParaRPr lang="it-IT" sz="24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166692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40405" y="323210"/>
            <a:ext cx="11724067" cy="6384761"/>
          </a:xfrm>
          <a:prstGeom prst="rect">
            <a:avLst/>
          </a:prstGeom>
        </p:spPr>
        <p:txBody>
          <a:bodyPr wrap="square">
            <a:spAutoFit/>
          </a:bodyPr>
          <a:lstStyle/>
          <a:p>
            <a:pPr marL="342900" lvl="0" indent="-342900" fontAlgn="base">
              <a:lnSpc>
                <a:spcPct val="107000"/>
              </a:lnSpc>
              <a:spcBef>
                <a:spcPts val="1000"/>
              </a:spcBef>
              <a:spcAft>
                <a:spcPts val="0"/>
              </a:spcAft>
              <a:buSzPts val="1000"/>
              <a:buFont typeface="Symbol" panose="05050102010706020507" pitchFamily="18" charset="2"/>
              <a:buChar char=""/>
              <a:tabLst>
                <a:tab pos="457200" algn="l"/>
              </a:tabLst>
            </a:pPr>
            <a:r>
              <a:rPr lang="it-IT" sz="24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La standardizzazione dei corsi LNI:</a:t>
            </a:r>
            <a:r>
              <a:rPr lang="it-IT" sz="24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Principi di progettazione del curriculum, valutazione e certificazione all'interno del quadro LNI.</a:t>
            </a:r>
            <a:endParaRPr lang="it-IT"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Bef>
                <a:spcPts val="1000"/>
              </a:spcBef>
              <a:spcAft>
                <a:spcPts val="0"/>
              </a:spcAft>
              <a:buSzPts val="1000"/>
              <a:buFont typeface="Symbol" panose="05050102010706020507" pitchFamily="18" charset="2"/>
              <a:buChar char=""/>
              <a:tabLst>
                <a:tab pos="457200" algn="l"/>
              </a:tabLst>
            </a:pPr>
            <a:r>
              <a:rPr lang="it-IT" sz="24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Principi di Navigazione Tradizionale:</a:t>
            </a:r>
            <a:r>
              <a:rPr lang="it-IT" sz="24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Studio approfondito dell'aerodinamica e idrodinamica uniche della vela latina e della vela al terzo, delle manovre specifiche (es. virata, abbattuta, ancoraggio con attrezzature tradizionali) e delle tecniche di navigazione tradizionale di base (es. stima, osservazione celeste, se applicabile).</a:t>
            </a:r>
            <a:endParaRPr lang="it-IT"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Bef>
                <a:spcPts val="1000"/>
              </a:spcBef>
              <a:spcAft>
                <a:spcPts val="0"/>
              </a:spcAft>
              <a:buSzPts val="1000"/>
              <a:buFont typeface="Symbol" panose="05050102010706020507" pitchFamily="18" charset="2"/>
              <a:buChar char=""/>
              <a:tabLst>
                <a:tab pos="457200" algn="l"/>
              </a:tabLst>
            </a:pPr>
            <a:r>
              <a:rPr lang="it-IT" sz="2400" b="1"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Contesto Culturale e Storico della Marineria:</a:t>
            </a:r>
            <a:r>
              <a:rPr lang="it-IT" sz="2400"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 Storia completa delle tradizioni marittime adriatiche e mediterranee, evoluzione delle imbarcazioni a vela tradizionali, il profondo significato culturale dei simboli e dei colori sulle vele, e il ruolo centrale del Museo della Marineria di Cesenatico come custode vivente di questo patrimonio.</a:t>
            </a:r>
            <a:r>
              <a:rPr lang="it-IT" sz="2400" baseline="30000" dirty="0" smtClean="0">
                <a:solidFill>
                  <a:srgbClr val="575B5F"/>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it-IT"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Bef>
                <a:spcPts val="1000"/>
              </a:spcBef>
              <a:spcAft>
                <a:spcPts val="0"/>
              </a:spcAft>
              <a:buSzPts val="1000"/>
              <a:buFont typeface="Symbol" panose="05050102010706020507" pitchFamily="18" charset="2"/>
              <a:buChar char=""/>
              <a:tabLst>
                <a:tab pos="457200" algn="l"/>
              </a:tabLst>
            </a:pPr>
            <a:r>
              <a:rPr lang="it-IT" sz="2400" b="1"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Patrimonio Immateriale UNESCO:</a:t>
            </a:r>
            <a:r>
              <a:rPr lang="it-IT" sz="2400"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 Esplorazione dettagliata della candidatura della vela latina e della vela al terzo come patrimonio culturale immateriale, il suo contesto storico, l'impegno internazionale coinvolto e le implicazioni per la conservazione e la promozione.</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230419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54546" y="1326523"/>
            <a:ext cx="11848564" cy="3885551"/>
          </a:xfrm>
          <a:prstGeom prst="rect">
            <a:avLst/>
          </a:prstGeom>
        </p:spPr>
        <p:txBody>
          <a:bodyPr wrap="square">
            <a:spAutoFit/>
          </a:bodyPr>
          <a:lstStyle/>
          <a:p>
            <a:pPr marL="342900" lvl="0" indent="-342900" fontAlgn="base">
              <a:lnSpc>
                <a:spcPct val="107000"/>
              </a:lnSpc>
              <a:spcBef>
                <a:spcPts val="1000"/>
              </a:spcBef>
              <a:spcAft>
                <a:spcPts val="0"/>
              </a:spcAft>
              <a:buSzPts val="1000"/>
              <a:buFont typeface="Symbol" panose="05050102010706020507" pitchFamily="18" charset="2"/>
              <a:buChar char=""/>
              <a:tabLst>
                <a:tab pos="457200" algn="l"/>
              </a:tabLst>
            </a:pPr>
            <a:r>
              <a:rPr lang="it-IT" sz="2800" b="1"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Gestione e Manutenzione di Imbarcazioni Storiche:</a:t>
            </a:r>
            <a:r>
              <a:rPr lang="it-IT" sz="2800"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 Conoscenze fondamentali sulla costruzione tradizionale delle barche, sui materiali comuni, sulle pratiche di manutenzione di base e sui principi di conservazione e restauro.</a:t>
            </a:r>
            <a:endParaRPr lang="it-IT"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Bef>
                <a:spcPts val="1000"/>
              </a:spcBef>
              <a:spcAft>
                <a:spcPts val="0"/>
              </a:spcAft>
              <a:buSzPts val="1000"/>
              <a:buFont typeface="Symbol" panose="05050102010706020507" pitchFamily="18" charset="2"/>
              <a:buChar char=""/>
              <a:tabLst>
                <a:tab pos="457200" algn="l"/>
              </a:tabLst>
            </a:pPr>
            <a:r>
              <a:rPr lang="it-IT" sz="2800" b="1"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Metodologie Didattiche per la Vela Storica:</a:t>
            </a:r>
            <a:r>
              <a:rPr lang="it-IT" sz="2800"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 Approcci pedagogici specializzati per trasmettere efficacemente sia le competenze tecniche che la ricca narrativa culturale della vela storica, inclusi esercizi pratici per l'insegnamento dei nodi tradizionali e della gestione delle vele.</a:t>
            </a:r>
            <a:endParaRPr lang="it-IT"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380279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01770" y="1063987"/>
            <a:ext cx="11771289" cy="4770537"/>
          </a:xfrm>
          <a:prstGeom prst="rect">
            <a:avLst/>
          </a:prstGeom>
        </p:spPr>
        <p:txBody>
          <a:bodyPr wrap="square">
            <a:spAutoFit/>
          </a:bodyPr>
          <a:lstStyle/>
          <a:p>
            <a:pPr marL="342900" lvl="0" indent="-342900" fontAlgn="base">
              <a:lnSpc>
                <a:spcPct val="107000"/>
              </a:lnSpc>
              <a:spcBef>
                <a:spcPts val="1000"/>
              </a:spcBef>
              <a:spcAft>
                <a:spcPts val="0"/>
              </a:spcAft>
              <a:buSzPts val="1000"/>
              <a:buFont typeface="Symbol" panose="05050102010706020507" pitchFamily="18" charset="2"/>
              <a:buChar char=""/>
              <a:tabLst>
                <a:tab pos="457200" algn="l"/>
              </a:tabLst>
            </a:pPr>
            <a:r>
              <a:rPr lang="it-IT" sz="2800" b="1"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Verifica e Certificazione:</a:t>
            </a:r>
            <a:r>
              <a:rPr lang="it-IT" sz="2800"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 Una valutazione finale completa che include un esame teorico, una dimostrazione pratica di competenze avanzate di navigazione su imbarcazioni storiche e una valutazione pedagogica delle capacità didattiche.</a:t>
            </a:r>
            <a:endParaRPr lang="it-IT"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Bef>
                <a:spcPts val="1000"/>
              </a:spcBef>
              <a:spcAft>
                <a:spcPts val="0"/>
              </a:spcAft>
              <a:buSzPts val="1000"/>
              <a:buFont typeface="Symbol" panose="05050102010706020507" pitchFamily="18" charset="2"/>
              <a:buChar char=""/>
              <a:tabLst>
                <a:tab pos="457200" algn="l"/>
              </a:tabLst>
            </a:pPr>
            <a:r>
              <a:rPr lang="it-IT" sz="2800" b="1"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Affiancamento a Istruttori Esperti:</a:t>
            </a:r>
            <a:r>
              <a:rPr lang="it-IT" sz="2800"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 Tirocinio supervisionato al fianco di istruttori esperti della Scuola di Vela Storica del Museo della Marineria e membri esperti di associazioni affiliate come la "</a:t>
            </a:r>
            <a:r>
              <a:rPr lang="it-IT" sz="2800" dirty="0" err="1"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Mariegola</a:t>
            </a:r>
            <a:r>
              <a:rPr lang="it-IT" sz="2800"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 delle Vele al Terzo" o l'"Associazione Italiana Vela Latina".</a:t>
            </a:r>
            <a:endParaRPr lang="it-IT" sz="28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it-IT" sz="2800" b="1" dirty="0" smtClean="0">
                <a:solidFill>
                  <a:srgbClr val="1B1C1D"/>
                </a:solidFill>
                <a:effectLst/>
                <a:latin typeface="Arial" panose="020B0604020202020204" pitchFamily="34" charset="0"/>
                <a:ea typeface="Times New Roman" panose="02020603050405020304" pitchFamily="18" charset="0"/>
              </a:rPr>
              <a:t>Crediti:</a:t>
            </a:r>
            <a:r>
              <a:rPr lang="it-IT" sz="2800" dirty="0" smtClean="0">
                <a:solidFill>
                  <a:srgbClr val="1B1C1D"/>
                </a:solidFill>
                <a:effectLst/>
                <a:latin typeface="Arial" panose="020B0604020202020204" pitchFamily="34" charset="0"/>
                <a:ea typeface="Times New Roman" panose="02020603050405020304" pitchFamily="18" charset="0"/>
              </a:rPr>
              <a:t> Acquisizione di 6-8 crediti, riflettendo la maggiore durata e specializzazione</a:t>
            </a:r>
            <a:endParaRPr lang="it-IT" sz="2800" dirty="0"/>
          </a:p>
        </p:txBody>
      </p:sp>
    </p:spTree>
    <p:extLst>
      <p:ext uri="{BB962C8B-B14F-4D97-AF65-F5344CB8AC3E}">
        <p14:creationId xmlns:p14="http://schemas.microsoft.com/office/powerpoint/2010/main" val="29969051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41668" y="161326"/>
            <a:ext cx="11861442" cy="6395212"/>
          </a:xfrm>
          <a:prstGeom prst="rect">
            <a:avLst/>
          </a:prstGeom>
        </p:spPr>
        <p:txBody>
          <a:bodyPr wrap="square">
            <a:spAutoFit/>
          </a:bodyPr>
          <a:lstStyle/>
          <a:p>
            <a:pPr>
              <a:lnSpc>
                <a:spcPct val="107000"/>
              </a:lnSpc>
              <a:spcBef>
                <a:spcPts val="1200"/>
              </a:spcBef>
              <a:spcAft>
                <a:spcPts val="1200"/>
              </a:spcAft>
            </a:pPr>
            <a:r>
              <a:rPr lang="it-IT" sz="2400"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L'approccio pedagogico per ciascun modulo è attentamente calibrato per raggiungere obiettivi di apprendimento distinti. Il Modulo 1, rivolto agli istruttori, richiede una formazione tecnica e didattica rigorosa e approfondita, anche attraverso un apprendimento misto (DAD per la teoria, pratica estensiva per le competenze). Questa metodologia garantisce che gli istruttori acquisiscano non solo le competenze tecniche avanzate ma anche la capacità di trasmettere il ricco patrimonio culturale della vela storica in modo efficace. Il Museo della Marineria di Cesenatico è un ambiente di apprendimento attivo e insostituibile. Non è un semplice deposito di manufatti, ma un'istituzione che gestisce attivamente iniziative di formazione e laboratori didattici. Il museo possiede e mantiene imbarcazioni storiche autentiche che sono regolarmente utilizzate per la navigazione. Questa capacità operativa del museo lo rende il principale centro di formazione pratica e teorica per tutti i moduli. La sua flotta galleggiante e le sue attività offrono un ambiente di apprendimento autentico e senza pari, rendendo il museo una parte integrante e indispensabile dell'infrastruttura formativa della LNI per la vela storica. Questo conferisce al progetto un valore aggiunto unico, migliorandone l'autenticità, la qualità educativa e l'attrattiva.</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50750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65760" y="145931"/>
            <a:ext cx="11689080" cy="6809428"/>
          </a:xfrm>
          <a:prstGeom prst="rect">
            <a:avLst/>
          </a:prstGeom>
        </p:spPr>
        <p:txBody>
          <a:bodyPr wrap="square">
            <a:spAutoFit/>
          </a:bodyPr>
          <a:lstStyle/>
          <a:p>
            <a:pPr>
              <a:lnSpc>
                <a:spcPct val="107000"/>
              </a:lnSpc>
              <a:spcAft>
                <a:spcPts val="600"/>
              </a:spcAft>
            </a:pPr>
            <a:r>
              <a:rPr lang="it-IT" sz="20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Modulo 1: Specializzazione in "Vela Storica" per Istruttori LNI</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Bef>
                <a:spcPts val="1000"/>
              </a:spcBef>
              <a:spcAft>
                <a:spcPts val="0"/>
              </a:spcAft>
              <a:buSzPts val="1000"/>
              <a:buFont typeface="Symbol" panose="05050102010706020507" pitchFamily="18" charset="2"/>
              <a:buChar char=""/>
              <a:tabLst>
                <a:tab pos="457200" algn="l"/>
              </a:tabLst>
            </a:pPr>
            <a:r>
              <a:rPr lang="it-IT" sz="2000" b="1" dirty="0">
                <a:solidFill>
                  <a:srgbClr val="1B1C1D"/>
                </a:solidFill>
                <a:latin typeface="Arial" panose="020B0604020202020204" pitchFamily="34" charset="0"/>
                <a:ea typeface="Times New Roman" panose="02020603050405020304" pitchFamily="18" charset="0"/>
                <a:cs typeface="Times New Roman" panose="02020603050405020304" pitchFamily="18" charset="0"/>
              </a:rPr>
              <a:t>Target:</a:t>
            </a:r>
            <a:r>
              <a:rPr lang="it-IT" sz="2000" dirty="0">
                <a:solidFill>
                  <a:srgbClr val="1B1C1D"/>
                </a:solidFill>
                <a:latin typeface="Arial" panose="020B0604020202020204" pitchFamily="34" charset="0"/>
                <a:ea typeface="Times New Roman" panose="02020603050405020304" pitchFamily="18" charset="0"/>
                <a:cs typeface="Times New Roman" panose="02020603050405020304" pitchFamily="18" charset="0"/>
              </a:rPr>
              <a:t> Istruttori LNI già qualificati che desiderano specializzarsi nella vela storica, con l'obiettivo di condurre futuri corsi LNI in questa disciplina.</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Bef>
                <a:spcPts val="1000"/>
              </a:spcBef>
              <a:spcAft>
                <a:spcPts val="0"/>
              </a:spcAft>
              <a:buSzPts val="1000"/>
              <a:buFont typeface="Symbol" panose="05050102010706020507" pitchFamily="18" charset="2"/>
              <a:buChar char=""/>
              <a:tabLst>
                <a:tab pos="457200" algn="l"/>
              </a:tabLst>
            </a:pPr>
            <a:r>
              <a:rPr lang="it-IT" sz="2000" b="1" dirty="0">
                <a:solidFill>
                  <a:srgbClr val="1B1C1D"/>
                </a:solidFill>
                <a:latin typeface="Arial" panose="020B0604020202020204" pitchFamily="34" charset="0"/>
                <a:ea typeface="Times New Roman" panose="02020603050405020304" pitchFamily="18" charset="0"/>
                <a:cs typeface="Times New Roman" panose="02020603050405020304" pitchFamily="18" charset="0"/>
              </a:rPr>
              <a:t>Durata:</a:t>
            </a:r>
            <a:r>
              <a:rPr lang="it-IT" sz="2000" dirty="0">
                <a:solidFill>
                  <a:srgbClr val="1B1C1D"/>
                </a:solidFill>
                <a:latin typeface="Arial" panose="020B0604020202020204" pitchFamily="34" charset="0"/>
                <a:ea typeface="Times New Roman" panose="02020603050405020304" pitchFamily="18" charset="0"/>
                <a:cs typeface="Times New Roman" panose="02020603050405020304" pitchFamily="18" charset="0"/>
              </a:rPr>
              <a:t> Stimata in 14-20 ore di teoria, distribuite su più sessioni, e un significativo componente pratico di almeno 40 ore di tirocinio supervisionato. Questa durata è più estesa, data la maggiore complessità e profondità culturale della vela storica.</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Bef>
                <a:spcPts val="1000"/>
              </a:spcBef>
              <a:spcAft>
                <a:spcPts val="0"/>
              </a:spcAft>
              <a:buSzPts val="1000"/>
              <a:buFont typeface="Symbol" panose="05050102010706020507" pitchFamily="18" charset="2"/>
              <a:buChar char=""/>
              <a:tabLst>
                <a:tab pos="457200" algn="l"/>
              </a:tabLst>
            </a:pPr>
            <a:r>
              <a:rPr lang="it-IT" sz="2000" b="1" dirty="0">
                <a:solidFill>
                  <a:srgbClr val="1B1C1D"/>
                </a:solidFill>
                <a:latin typeface="Arial" panose="020B0604020202020204" pitchFamily="34" charset="0"/>
                <a:ea typeface="Times New Roman" panose="02020603050405020304" pitchFamily="18" charset="0"/>
                <a:cs typeface="Times New Roman" panose="02020603050405020304" pitchFamily="18" charset="0"/>
              </a:rPr>
              <a:t>Contenuti:</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Bef>
                <a:spcPts val="1000"/>
              </a:spcBef>
              <a:spcAft>
                <a:spcPts val="0"/>
              </a:spcAft>
              <a:buSzPts val="1000"/>
              <a:buFont typeface="Symbol" panose="05050102010706020507" pitchFamily="18" charset="2"/>
              <a:buChar char=""/>
              <a:tabLst>
                <a:tab pos="457200" algn="l"/>
              </a:tabLst>
            </a:pPr>
            <a:r>
              <a:rPr lang="it-IT" sz="20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Teorici (DAD/in presenza, condotti da</a:t>
            </a:r>
            <a:r>
              <a:rPr lang="it-IT" sz="20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r>
              <a:rPr lang="it-IT" sz="20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membri del CTS e</a:t>
            </a:r>
            <a:r>
              <a:rPr lang="it-IT" sz="20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r>
              <a:rPr lang="it-IT" sz="20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esperti del Museo della Marineria):</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Bef>
                <a:spcPts val="1000"/>
              </a:spcBef>
              <a:spcAft>
                <a:spcPts val="0"/>
              </a:spcAft>
              <a:buSzPts val="1000"/>
              <a:buFont typeface="Symbol" panose="05050102010706020507" pitchFamily="18" charset="2"/>
              <a:buChar char=""/>
              <a:tabLst>
                <a:tab pos="457200" algn="l"/>
              </a:tabLst>
            </a:pPr>
            <a:r>
              <a:rPr lang="it-IT" sz="20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La Lega Navale Italiana:</a:t>
            </a:r>
            <a:r>
              <a:rPr lang="it-IT" sz="2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Scopi, struttura e regole, inclusivo del ruolo specifico del Centro Culturale Formazione Nautica.</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Bef>
                <a:spcPts val="1000"/>
              </a:spcBef>
              <a:spcAft>
                <a:spcPts val="0"/>
              </a:spcAft>
              <a:buSzPts val="1000"/>
              <a:buFont typeface="Symbol" panose="05050102010706020507" pitchFamily="18" charset="2"/>
              <a:buChar char=""/>
              <a:tabLst>
                <a:tab pos="457200" algn="l"/>
              </a:tabLst>
            </a:pPr>
            <a:r>
              <a:rPr lang="it-IT" sz="20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Il profilo dell'Istruttore Nautico LNI:</a:t>
            </a:r>
            <a:r>
              <a:rPr lang="it-IT" sz="2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Analisi approfondita delle responsabilità giuridiche, delle linee guida etiche e delle coperture assicurative pertinenti all'istruzione nautica</a:t>
            </a:r>
            <a:r>
              <a:rPr lang="it-IT" sz="20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p>
          <a:p>
            <a:pPr lvl="0" fontAlgn="base"/>
            <a:r>
              <a:rPr lang="it-IT" sz="2000" b="1" dirty="0"/>
              <a:t>La standardizzazione dei corsi LNI:</a:t>
            </a:r>
            <a:r>
              <a:rPr lang="it-IT" sz="2000" dirty="0"/>
              <a:t> Principi di progettazione del curriculum, valutazione e certificazione all'interno del quadro LNI.</a:t>
            </a:r>
          </a:p>
          <a:p>
            <a:pPr lvl="0" fontAlgn="base"/>
            <a:r>
              <a:rPr lang="it-IT" sz="2000" b="1" dirty="0"/>
              <a:t>Principi di Navigazione Tradizionale:</a:t>
            </a:r>
            <a:r>
              <a:rPr lang="it-IT" sz="2000" dirty="0"/>
              <a:t> Studio approfondito dell'aerodinamica e idrodinamica uniche della vela latina e della vela al terzo, delle manovre specifiche (es. virata, abbattuta, ancoraggio con attrezzature tradizionali) e delle tecniche di navigazione tradizionale di base (es. stima, osservazione celeste, se applicabile).</a:t>
            </a:r>
          </a:p>
          <a:p>
            <a:pPr marL="342900" lvl="0" indent="-342900" fontAlgn="base">
              <a:lnSpc>
                <a:spcPct val="107000"/>
              </a:lnSpc>
              <a:spcBef>
                <a:spcPts val="1000"/>
              </a:spcBef>
              <a:spcAft>
                <a:spcPts val="0"/>
              </a:spcAft>
              <a:buSzPts val="1000"/>
              <a:buFont typeface="Symbol" panose="05050102010706020507" pitchFamily="18" charset="2"/>
              <a:buChar char=""/>
              <a:tabLst>
                <a:tab pos="457200" algn="l"/>
              </a:tabLst>
            </a:pP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683700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98120" y="587325"/>
            <a:ext cx="11719560" cy="6158737"/>
          </a:xfrm>
          <a:prstGeom prst="rect">
            <a:avLst/>
          </a:prstGeom>
        </p:spPr>
        <p:txBody>
          <a:bodyPr wrap="square">
            <a:spAutoFit/>
          </a:bodyPr>
          <a:lstStyle/>
          <a:p>
            <a:pPr marL="342900" lvl="0" indent="-342900" fontAlgn="base">
              <a:lnSpc>
                <a:spcPct val="107000"/>
              </a:lnSpc>
              <a:spcBef>
                <a:spcPts val="1000"/>
              </a:spcBef>
              <a:spcAft>
                <a:spcPts val="0"/>
              </a:spcAft>
              <a:buSzPts val="1000"/>
              <a:buFont typeface="Symbol" panose="05050102010706020507" pitchFamily="18" charset="2"/>
              <a:buChar char=""/>
              <a:tabLst>
                <a:tab pos="457200" algn="l"/>
              </a:tabLst>
            </a:pPr>
            <a:r>
              <a:rPr lang="it-IT" sz="2300" b="1" dirty="0">
                <a:solidFill>
                  <a:srgbClr val="1B1C1D"/>
                </a:solidFill>
                <a:latin typeface="Arial" panose="020B0604020202020204" pitchFamily="34" charset="0"/>
                <a:ea typeface="Times New Roman" panose="02020603050405020304" pitchFamily="18" charset="0"/>
                <a:cs typeface="Times New Roman" panose="02020603050405020304" pitchFamily="18" charset="0"/>
              </a:rPr>
              <a:t>Contesto Culturale e Storico della Marineria:</a:t>
            </a:r>
            <a:r>
              <a:rPr lang="it-IT" sz="2300" dirty="0">
                <a:solidFill>
                  <a:srgbClr val="1B1C1D"/>
                </a:solidFill>
                <a:latin typeface="Arial" panose="020B0604020202020204" pitchFamily="34" charset="0"/>
                <a:ea typeface="Times New Roman" panose="02020603050405020304" pitchFamily="18" charset="0"/>
                <a:cs typeface="Times New Roman" panose="02020603050405020304" pitchFamily="18" charset="0"/>
              </a:rPr>
              <a:t> Storia completa delle tradizioni marittime adriatiche e mediterranee, evoluzione delle imbarcazioni a vela tradizionali, il profondo significato culturale dei simboli e dei colori sulle vele, e il ruolo centrale del Museo della Marineria di Cesenatico come custode vivente di questo patrimonio.</a:t>
            </a:r>
            <a:r>
              <a:rPr lang="it-IT" sz="2300" baseline="30000" dirty="0">
                <a:solidFill>
                  <a:srgbClr val="575B5F"/>
                </a:solidFill>
                <a:latin typeface="Arial" panose="020B0604020202020204" pitchFamily="34" charset="0"/>
                <a:ea typeface="Times New Roman" panose="02020603050405020304" pitchFamily="18" charset="0"/>
                <a:cs typeface="Times New Roman" panose="02020603050405020304" pitchFamily="18" charset="0"/>
              </a:rPr>
              <a:t>2</a:t>
            </a:r>
            <a:endParaRPr lang="it-IT" sz="23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Bef>
                <a:spcPts val="1000"/>
              </a:spcBef>
              <a:spcAft>
                <a:spcPts val="0"/>
              </a:spcAft>
              <a:buSzPts val="1000"/>
              <a:buFont typeface="Symbol" panose="05050102010706020507" pitchFamily="18" charset="2"/>
              <a:buChar char=""/>
              <a:tabLst>
                <a:tab pos="457200" algn="l"/>
              </a:tabLst>
            </a:pPr>
            <a:r>
              <a:rPr lang="it-IT" sz="2300" b="1" dirty="0">
                <a:solidFill>
                  <a:srgbClr val="1B1C1D"/>
                </a:solidFill>
                <a:latin typeface="Arial" panose="020B0604020202020204" pitchFamily="34" charset="0"/>
                <a:ea typeface="Times New Roman" panose="02020603050405020304" pitchFamily="18" charset="0"/>
                <a:cs typeface="Times New Roman" panose="02020603050405020304" pitchFamily="18" charset="0"/>
              </a:rPr>
              <a:t>Patrimonio Immateriale UNESCO:</a:t>
            </a:r>
            <a:r>
              <a:rPr lang="it-IT" sz="2300" dirty="0">
                <a:solidFill>
                  <a:srgbClr val="1B1C1D"/>
                </a:solidFill>
                <a:latin typeface="Arial" panose="020B0604020202020204" pitchFamily="34" charset="0"/>
                <a:ea typeface="Times New Roman" panose="02020603050405020304" pitchFamily="18" charset="0"/>
                <a:cs typeface="Times New Roman" panose="02020603050405020304" pitchFamily="18" charset="0"/>
              </a:rPr>
              <a:t> Esplorazione dettagliata della candidatura della vela latina e della vela al terzo come patrimonio culturale immateriale, il suo contesto storico, l'impegno internazionale coinvolto e le implicazioni per la conservazione e la promozione.</a:t>
            </a:r>
            <a:endParaRPr lang="it-IT" sz="2300" dirty="0">
              <a:latin typeface="Calibri" panose="020F0502020204030204" pitchFamily="34" charset="0"/>
              <a:ea typeface="Calibri" panose="020F0502020204030204" pitchFamily="34" charset="0"/>
              <a:cs typeface="Times New Roman" panose="02020603050405020304" pitchFamily="18" charset="0"/>
            </a:endParaRPr>
          </a:p>
          <a:p>
            <a:pPr marL="342900" indent="-342900" fontAlgn="base">
              <a:lnSpc>
                <a:spcPct val="107000"/>
              </a:lnSpc>
              <a:spcBef>
                <a:spcPts val="1000"/>
              </a:spcBef>
              <a:buSzPts val="1000"/>
              <a:buFont typeface="Symbol" panose="05050102010706020507" pitchFamily="18" charset="2"/>
              <a:buChar char=""/>
              <a:tabLst>
                <a:tab pos="457200" algn="l"/>
              </a:tabLst>
            </a:pPr>
            <a:r>
              <a:rPr lang="it-IT" sz="2300" b="1" dirty="0">
                <a:solidFill>
                  <a:srgbClr val="1B1C1D"/>
                </a:solidFill>
                <a:latin typeface="Arial" panose="020B0604020202020204" pitchFamily="34" charset="0"/>
                <a:ea typeface="Times New Roman" panose="02020603050405020304" pitchFamily="18" charset="0"/>
                <a:cs typeface="Times New Roman" panose="02020603050405020304" pitchFamily="18" charset="0"/>
              </a:rPr>
              <a:t>Gestione e Manutenzione di Imbarcazioni Storiche:</a:t>
            </a:r>
            <a:r>
              <a:rPr lang="it-IT" sz="2300" dirty="0">
                <a:solidFill>
                  <a:srgbClr val="1B1C1D"/>
                </a:solidFill>
                <a:latin typeface="Arial" panose="020B0604020202020204" pitchFamily="34" charset="0"/>
                <a:ea typeface="Times New Roman" panose="02020603050405020304" pitchFamily="18" charset="0"/>
                <a:cs typeface="Times New Roman" panose="02020603050405020304" pitchFamily="18" charset="0"/>
              </a:rPr>
              <a:t> Conoscenze fondamentali sulla costruzione tradizionale delle barche, sui materiali comuni, sulle pratiche di manutenzione di base e sui principi di conservazione e restauro</a:t>
            </a:r>
            <a:r>
              <a:rPr lang="it-IT" sz="2300" dirty="0" smtClean="0">
                <a:solidFill>
                  <a:srgbClr val="1B1C1D"/>
                </a:solidFill>
                <a:latin typeface="Arial" panose="020B0604020202020204" pitchFamily="34" charset="0"/>
                <a:ea typeface="Times New Roman" panose="02020603050405020304" pitchFamily="18" charset="0"/>
                <a:cs typeface="Times New Roman" panose="02020603050405020304" pitchFamily="18" charset="0"/>
              </a:rPr>
              <a:t>.</a:t>
            </a:r>
            <a:r>
              <a:rPr lang="it-IT" sz="2300" b="1" dirty="0"/>
              <a:t> </a:t>
            </a:r>
            <a:endParaRPr lang="it-IT" sz="2300" b="1" dirty="0" smtClean="0"/>
          </a:p>
          <a:p>
            <a:pPr marL="342900" indent="-342900" fontAlgn="base">
              <a:lnSpc>
                <a:spcPct val="107000"/>
              </a:lnSpc>
              <a:spcBef>
                <a:spcPts val="1000"/>
              </a:spcBef>
              <a:buSzPts val="1000"/>
              <a:buFont typeface="Symbol" panose="05050102010706020507" pitchFamily="18" charset="2"/>
              <a:buChar char=""/>
              <a:tabLst>
                <a:tab pos="457200" algn="l"/>
              </a:tabLst>
            </a:pPr>
            <a:r>
              <a:rPr lang="it-IT" sz="2300" b="1" dirty="0" smtClean="0"/>
              <a:t>Metodologie </a:t>
            </a:r>
            <a:r>
              <a:rPr lang="it-IT" sz="2300" b="1" dirty="0"/>
              <a:t>Didattiche per la Vela Storica:</a:t>
            </a:r>
            <a:r>
              <a:rPr lang="it-IT" sz="2300" dirty="0"/>
              <a:t> Approcci pedagogici specializzati per trasmettere efficacemente sia le competenze tecniche che la ricca narrativa culturale della vela storica, inclusi esercizi pratici per l'insegnamento dei nodi tradizionali e della gestione delle vele.</a:t>
            </a:r>
          </a:p>
          <a:p>
            <a:pPr marL="342900" lvl="0" indent="-342900" fontAlgn="base">
              <a:lnSpc>
                <a:spcPct val="107000"/>
              </a:lnSpc>
              <a:spcBef>
                <a:spcPts val="1000"/>
              </a:spcBef>
              <a:spcAft>
                <a:spcPts val="0"/>
              </a:spcAft>
              <a:buSzPts val="1000"/>
              <a:buFont typeface="Symbol" panose="05050102010706020507" pitchFamily="18" charset="2"/>
              <a:buChar char=""/>
              <a:tabLst>
                <a:tab pos="457200" algn="l"/>
              </a:tabLst>
            </a:pP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266106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98120" y="671386"/>
            <a:ext cx="11719560" cy="5594417"/>
          </a:xfrm>
          <a:prstGeom prst="rect">
            <a:avLst/>
          </a:prstGeom>
        </p:spPr>
        <p:txBody>
          <a:bodyPr wrap="square">
            <a:spAutoFit/>
          </a:bodyPr>
          <a:lstStyle/>
          <a:p>
            <a:pPr marL="342900" lvl="0" indent="-342900" fontAlgn="base">
              <a:lnSpc>
                <a:spcPct val="107000"/>
              </a:lnSpc>
              <a:spcBef>
                <a:spcPts val="1000"/>
              </a:spcBef>
              <a:spcAft>
                <a:spcPts val="0"/>
              </a:spcAft>
              <a:buSzPts val="1000"/>
              <a:buFont typeface="Symbol" panose="05050102010706020507" pitchFamily="18" charset="2"/>
              <a:buChar char=""/>
              <a:tabLst>
                <a:tab pos="3559175" algn="l"/>
              </a:tabLst>
            </a:pPr>
            <a:r>
              <a:rPr lang="it-IT" sz="2400" b="1" dirty="0">
                <a:solidFill>
                  <a:srgbClr val="1B1C1D"/>
                </a:solidFill>
                <a:latin typeface="Arial" panose="020B0604020202020204" pitchFamily="34" charset="0"/>
                <a:ea typeface="Times New Roman" panose="02020603050405020304" pitchFamily="18" charset="0"/>
                <a:cs typeface="Times New Roman" panose="02020603050405020304" pitchFamily="18" charset="0"/>
              </a:rPr>
              <a:t>Pratici (Tirocinio intensivo presso Museo della Marineria/Strutture LNI con imbarcazioni storiche):</a:t>
            </a:r>
            <a:endParaRPr lang="it-IT"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Bef>
                <a:spcPts val="1000"/>
              </a:spcBef>
              <a:spcAft>
                <a:spcPts val="0"/>
              </a:spcAft>
              <a:buSzPts val="1000"/>
              <a:buFont typeface="Symbol" panose="05050102010706020507" pitchFamily="18" charset="2"/>
              <a:buChar char=""/>
              <a:tabLst>
                <a:tab pos="457200" algn="l"/>
              </a:tabLst>
            </a:pPr>
            <a:r>
              <a:rPr lang="it-IT" sz="2400" b="1" dirty="0">
                <a:solidFill>
                  <a:srgbClr val="1B1C1D"/>
                </a:solidFill>
                <a:latin typeface="Arial" panose="020B0604020202020204" pitchFamily="34" charset="0"/>
                <a:ea typeface="Times New Roman" panose="02020603050405020304" pitchFamily="18" charset="0"/>
                <a:cs typeface="Times New Roman" panose="02020603050405020304" pitchFamily="18" charset="0"/>
              </a:rPr>
              <a:t>Conduzione e Manovre Specifiche:</a:t>
            </a:r>
            <a:r>
              <a:rPr lang="it-IT" sz="2400" dirty="0">
                <a:solidFill>
                  <a:srgbClr val="1B1C1D"/>
                </a:solidFill>
                <a:latin typeface="Arial" panose="020B0604020202020204" pitchFamily="34" charset="0"/>
                <a:ea typeface="Times New Roman" panose="02020603050405020304" pitchFamily="18" charset="0"/>
                <a:cs typeface="Times New Roman" panose="02020603050405020304" pitchFamily="18" charset="0"/>
              </a:rPr>
              <a:t> Pratica intensiva e diretta nell'operazione sicura ed efficace di varie imbarcazioni storiche disponibili presso il Museo (es. trabaccolo “</a:t>
            </a:r>
            <a:r>
              <a:rPr lang="it-IT" sz="2400" dirty="0" err="1">
                <a:solidFill>
                  <a:srgbClr val="1B1C1D"/>
                </a:solidFill>
                <a:latin typeface="Arial" panose="020B0604020202020204" pitchFamily="34" charset="0"/>
                <a:ea typeface="Times New Roman" panose="02020603050405020304" pitchFamily="18" charset="0"/>
                <a:cs typeface="Times New Roman" panose="02020603050405020304" pitchFamily="18" charset="0"/>
              </a:rPr>
              <a:t>Barchèt</a:t>
            </a:r>
            <a:r>
              <a:rPr lang="it-IT" sz="2400" dirty="0">
                <a:solidFill>
                  <a:srgbClr val="1B1C1D"/>
                </a:solidFill>
                <a:latin typeface="Arial" panose="020B0604020202020204" pitchFamily="34" charset="0"/>
                <a:ea typeface="Times New Roman" panose="02020603050405020304" pitchFamily="18" charset="0"/>
                <a:cs typeface="Times New Roman" panose="02020603050405020304" pitchFamily="18" charset="0"/>
              </a:rPr>
              <a:t>”, bragozzo San Nicolò, cutter Sputnik II), incluse tecniche avanzate per issare, ammainare e terzarolare le vele, ed eseguire manovre complesse in diverse condizioni di vento.</a:t>
            </a:r>
            <a:endParaRPr lang="it-IT"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Bef>
                <a:spcPts val="1000"/>
              </a:spcBef>
              <a:spcAft>
                <a:spcPts val="0"/>
              </a:spcAft>
              <a:buSzPts val="1000"/>
              <a:buFont typeface="Symbol" panose="05050102010706020507" pitchFamily="18" charset="2"/>
              <a:buChar char=""/>
              <a:tabLst>
                <a:tab pos="457200" algn="l"/>
              </a:tabLst>
            </a:pPr>
            <a:r>
              <a:rPr lang="it-IT" sz="24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Nodi e </a:t>
            </a:r>
            <a:r>
              <a:rPr lang="it-IT" sz="2400" b="1" dirty="0">
                <a:solidFill>
                  <a:srgbClr val="1B1C1D"/>
                </a:solidFill>
                <a:latin typeface="Arial" panose="020B0604020202020204" pitchFamily="34" charset="0"/>
                <a:ea typeface="Times New Roman" panose="02020603050405020304" pitchFamily="18" charset="0"/>
                <a:cs typeface="Times New Roman" panose="02020603050405020304" pitchFamily="18" charset="0"/>
              </a:rPr>
              <a:t>Attrezzature Tradizionali:</a:t>
            </a:r>
            <a:r>
              <a:rPr lang="it-IT" sz="2400" dirty="0">
                <a:solidFill>
                  <a:srgbClr val="1B1C1D"/>
                </a:solidFill>
                <a:latin typeface="Arial" panose="020B0604020202020204" pitchFamily="34" charset="0"/>
                <a:ea typeface="Times New Roman" panose="02020603050405020304" pitchFamily="18" charset="0"/>
                <a:cs typeface="Times New Roman" panose="02020603050405020304" pitchFamily="18" charset="0"/>
              </a:rPr>
              <a:t> Padronanza dei nodi tradizionali essenziali e applicazione pratica di sartiame storico e strumenti di navigazione tradizionali.</a:t>
            </a:r>
            <a:endParaRPr lang="it-IT"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Bef>
                <a:spcPts val="1000"/>
              </a:spcBef>
              <a:spcAft>
                <a:spcPts val="0"/>
              </a:spcAft>
              <a:buSzPts val="1000"/>
              <a:buFont typeface="Symbol" panose="05050102010706020507" pitchFamily="18" charset="2"/>
              <a:buChar char=""/>
              <a:tabLst>
                <a:tab pos="457200" algn="l"/>
              </a:tabLst>
            </a:pPr>
            <a:r>
              <a:rPr lang="it-IT" sz="2400" b="1" dirty="0">
                <a:solidFill>
                  <a:srgbClr val="1B1C1D"/>
                </a:solidFill>
                <a:latin typeface="Arial" panose="020B0604020202020204" pitchFamily="34" charset="0"/>
                <a:ea typeface="Times New Roman" panose="02020603050405020304" pitchFamily="18" charset="0"/>
                <a:cs typeface="Times New Roman" panose="02020603050405020304" pitchFamily="18" charset="0"/>
              </a:rPr>
              <a:t>Gestione Sicurezza e Mezzi d'Appoggio:</a:t>
            </a:r>
            <a:r>
              <a:rPr lang="it-IT" sz="2400" dirty="0">
                <a:solidFill>
                  <a:srgbClr val="1B1C1D"/>
                </a:solidFill>
                <a:latin typeface="Arial" panose="020B0604020202020204" pitchFamily="34" charset="0"/>
                <a:ea typeface="Times New Roman" panose="02020603050405020304" pitchFamily="18" charset="0"/>
                <a:cs typeface="Times New Roman" panose="02020603050405020304" pitchFamily="18" charset="0"/>
              </a:rPr>
              <a:t> Formazione avanzata nella prevenzione incendi e nella risposta alle emergenze specifiche per imbarcazioni storiche in legno e basi tradizionali, inclusa l'operatività competente dei mezzi d'appoggio.</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253919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426720" y="838201"/>
            <a:ext cx="11460480" cy="4280659"/>
          </a:xfrm>
          <a:prstGeom prst="rect">
            <a:avLst/>
          </a:prstGeom>
        </p:spPr>
        <p:txBody>
          <a:bodyPr wrap="square">
            <a:spAutoFit/>
          </a:bodyPr>
          <a:lstStyle/>
          <a:p>
            <a:pPr marL="342900" lvl="0" indent="-342900" fontAlgn="base">
              <a:lnSpc>
                <a:spcPct val="107000"/>
              </a:lnSpc>
              <a:spcBef>
                <a:spcPts val="1000"/>
              </a:spcBef>
              <a:spcAft>
                <a:spcPts val="0"/>
              </a:spcAft>
              <a:buSzPts val="1000"/>
              <a:buFont typeface="Symbol" panose="05050102010706020507" pitchFamily="18" charset="2"/>
              <a:buChar char=""/>
              <a:tabLst>
                <a:tab pos="457200" algn="l"/>
              </a:tabLst>
            </a:pPr>
            <a:r>
              <a:rPr lang="it-IT" sz="2400" b="1" dirty="0">
                <a:solidFill>
                  <a:srgbClr val="1B1C1D"/>
                </a:solidFill>
                <a:latin typeface="Arial" panose="020B0604020202020204" pitchFamily="34" charset="0"/>
                <a:ea typeface="Times New Roman" panose="02020603050405020304" pitchFamily="18" charset="0"/>
                <a:cs typeface="Times New Roman" panose="02020603050405020304" pitchFamily="18" charset="0"/>
              </a:rPr>
              <a:t>Affiancamento a Istruttori Esperti:</a:t>
            </a:r>
            <a:r>
              <a:rPr lang="it-IT" sz="2400" dirty="0">
                <a:solidFill>
                  <a:srgbClr val="1B1C1D"/>
                </a:solidFill>
                <a:latin typeface="Arial" panose="020B0604020202020204" pitchFamily="34" charset="0"/>
                <a:ea typeface="Times New Roman" panose="02020603050405020304" pitchFamily="18" charset="0"/>
                <a:cs typeface="Times New Roman" panose="02020603050405020304" pitchFamily="18" charset="0"/>
              </a:rPr>
              <a:t> Tirocinio supervisionato al fianco di istruttori esperti della Scuola di Vela Storica del Museo della Marineria e membri esperti di associazioni affiliate come la "</a:t>
            </a:r>
            <a:r>
              <a:rPr lang="it-IT" sz="2400" dirty="0" err="1">
                <a:solidFill>
                  <a:srgbClr val="1B1C1D"/>
                </a:solidFill>
                <a:latin typeface="Arial" panose="020B0604020202020204" pitchFamily="34" charset="0"/>
                <a:ea typeface="Times New Roman" panose="02020603050405020304" pitchFamily="18" charset="0"/>
                <a:cs typeface="Times New Roman" panose="02020603050405020304" pitchFamily="18" charset="0"/>
              </a:rPr>
              <a:t>Mariegola</a:t>
            </a:r>
            <a:r>
              <a:rPr lang="it-IT" sz="2400" dirty="0">
                <a:solidFill>
                  <a:srgbClr val="1B1C1D"/>
                </a:solidFill>
                <a:latin typeface="Arial" panose="020B0604020202020204" pitchFamily="34" charset="0"/>
                <a:ea typeface="Times New Roman" panose="02020603050405020304" pitchFamily="18" charset="0"/>
                <a:cs typeface="Times New Roman" panose="02020603050405020304" pitchFamily="18" charset="0"/>
              </a:rPr>
              <a:t> delle Vele al Terzo" o l'"Associazione Italiana Vela Latina".</a:t>
            </a:r>
            <a:endParaRPr lang="it-IT"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Bef>
                <a:spcPts val="1000"/>
              </a:spcBef>
              <a:spcAft>
                <a:spcPts val="0"/>
              </a:spcAft>
              <a:buSzPts val="1000"/>
              <a:buFont typeface="Symbol" panose="05050102010706020507" pitchFamily="18" charset="2"/>
              <a:buChar char=""/>
              <a:tabLst>
                <a:tab pos="457200" algn="l"/>
              </a:tabLst>
            </a:pPr>
            <a:r>
              <a:rPr lang="it-IT" sz="2400" b="1" dirty="0">
                <a:solidFill>
                  <a:srgbClr val="1B1C1D"/>
                </a:solidFill>
                <a:latin typeface="Arial" panose="020B0604020202020204" pitchFamily="34" charset="0"/>
                <a:ea typeface="Times New Roman" panose="02020603050405020304" pitchFamily="18" charset="0"/>
                <a:cs typeface="Times New Roman" panose="02020603050405020304" pitchFamily="18" charset="0"/>
              </a:rPr>
              <a:t>Verifica e Certificazione:</a:t>
            </a:r>
            <a:r>
              <a:rPr lang="it-IT" sz="2400" dirty="0">
                <a:solidFill>
                  <a:srgbClr val="1B1C1D"/>
                </a:solidFill>
                <a:latin typeface="Arial" panose="020B0604020202020204" pitchFamily="34" charset="0"/>
                <a:ea typeface="Times New Roman" panose="02020603050405020304" pitchFamily="18" charset="0"/>
                <a:cs typeface="Times New Roman" panose="02020603050405020304" pitchFamily="18" charset="0"/>
              </a:rPr>
              <a:t> Una valutazione finale completa che include un esame teorico, una dimostrazione pratica di competenze avanzate di navigazione su imbarcazioni storiche e una valutazione pedagogica delle capacità didattiche.</a:t>
            </a:r>
            <a:endParaRPr lang="it-IT"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Bef>
                <a:spcPts val="1000"/>
              </a:spcBef>
              <a:spcAft>
                <a:spcPts val="600"/>
              </a:spcAft>
              <a:buSzPts val="1000"/>
              <a:buFont typeface="Symbol" panose="05050102010706020507" pitchFamily="18" charset="2"/>
              <a:buChar char=""/>
              <a:tabLst>
                <a:tab pos="457200" algn="l"/>
              </a:tabLst>
            </a:pPr>
            <a:r>
              <a:rPr lang="it-IT" sz="2400" b="1" dirty="0">
                <a:solidFill>
                  <a:srgbClr val="1B1C1D"/>
                </a:solidFill>
                <a:latin typeface="Arial" panose="020B0604020202020204" pitchFamily="34" charset="0"/>
                <a:ea typeface="Times New Roman" panose="02020603050405020304" pitchFamily="18" charset="0"/>
                <a:cs typeface="Times New Roman" panose="02020603050405020304" pitchFamily="18" charset="0"/>
              </a:rPr>
              <a:t>Crediti:</a:t>
            </a:r>
            <a:r>
              <a:rPr lang="it-IT" sz="2400" dirty="0">
                <a:solidFill>
                  <a:srgbClr val="1B1C1D"/>
                </a:solidFill>
                <a:latin typeface="Arial" panose="020B0604020202020204" pitchFamily="34" charset="0"/>
                <a:ea typeface="Times New Roman" panose="02020603050405020304" pitchFamily="18" charset="0"/>
                <a:cs typeface="Times New Roman" panose="02020603050405020304" pitchFamily="18" charset="0"/>
              </a:rPr>
              <a:t> Acquisizione di 6-8 crediti, riflettendo la maggiore durata e specializzazione.</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488102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03031" y="339279"/>
            <a:ext cx="11809927" cy="6319487"/>
          </a:xfrm>
          <a:prstGeom prst="rect">
            <a:avLst/>
          </a:prstGeom>
        </p:spPr>
        <p:txBody>
          <a:bodyPr wrap="square">
            <a:spAutoFit/>
          </a:bodyPr>
          <a:lstStyle/>
          <a:p>
            <a:pPr>
              <a:lnSpc>
                <a:spcPct val="107000"/>
              </a:lnSpc>
              <a:spcAft>
                <a:spcPts val="600"/>
              </a:spcAft>
            </a:pPr>
            <a:r>
              <a:rPr lang="it-IT" sz="20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Modulo 2: Avvicinamento alla Vela Storica per persone con interesse qualificato - Aiuto Conduttori</a:t>
            </a:r>
            <a:endParaRPr lang="it-IT"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Bef>
                <a:spcPts val="1000"/>
              </a:spcBef>
              <a:spcAft>
                <a:spcPts val="0"/>
              </a:spcAft>
              <a:buSzPts val="1000"/>
              <a:buFont typeface="Symbol" panose="05050102010706020507" pitchFamily="18" charset="2"/>
              <a:buChar char=""/>
              <a:tabLst>
                <a:tab pos="457200" algn="l"/>
              </a:tabLst>
            </a:pPr>
            <a:r>
              <a:rPr lang="it-IT" sz="2000" b="1"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Target:</a:t>
            </a:r>
            <a:r>
              <a:rPr lang="it-IT" sz="2000"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 Individui interessati ad apprendere la conduzione di imbarcazioni a vela storica, già in possesso di patente nautica o intenzionati ad acquisirla, in cerca di competenze pratiche e comprensione culturale.</a:t>
            </a:r>
            <a:endParaRPr lang="it-IT"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Bef>
                <a:spcPts val="1000"/>
              </a:spcBef>
              <a:spcAft>
                <a:spcPts val="0"/>
              </a:spcAft>
              <a:buSzPts val="1000"/>
              <a:buFont typeface="Symbol" panose="05050102010706020507" pitchFamily="18" charset="2"/>
              <a:buChar char=""/>
              <a:tabLst>
                <a:tab pos="457200" algn="l"/>
              </a:tabLst>
            </a:pPr>
            <a:r>
              <a:rPr lang="it-IT" sz="2000" b="1"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Durata:</a:t>
            </a:r>
            <a:r>
              <a:rPr lang="it-IT" sz="2000"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 Flessibile, strutturata su più giorni o weekend (es. 20-30 ore totali).</a:t>
            </a:r>
            <a:endParaRPr lang="it-IT"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Bef>
                <a:spcPts val="1000"/>
              </a:spcBef>
              <a:spcAft>
                <a:spcPts val="0"/>
              </a:spcAft>
              <a:buSzPts val="1000"/>
              <a:buFont typeface="Symbol" panose="05050102010706020507" pitchFamily="18" charset="2"/>
              <a:buChar char=""/>
              <a:tabLst>
                <a:tab pos="457200" algn="l"/>
              </a:tabLst>
            </a:pPr>
            <a:r>
              <a:rPr lang="it-IT" sz="2000" b="1"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Contenuti:</a:t>
            </a:r>
            <a:endParaRPr lang="it-IT"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Bef>
                <a:spcPts val="1000"/>
              </a:spcBef>
              <a:spcAft>
                <a:spcPts val="0"/>
              </a:spcAft>
              <a:buSzPts val="1000"/>
              <a:buFont typeface="Symbol" panose="05050102010706020507" pitchFamily="18" charset="2"/>
              <a:buChar char=""/>
              <a:tabLst>
                <a:tab pos="457200" algn="l"/>
              </a:tabLst>
            </a:pPr>
            <a:r>
              <a:rPr lang="it-IT" sz="2000" b="1"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Teorici (DAD/in presenza, livello introduttivo):</a:t>
            </a:r>
            <a:endParaRPr lang="it-IT"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Bef>
                <a:spcPts val="1000"/>
              </a:spcBef>
              <a:spcAft>
                <a:spcPts val="0"/>
              </a:spcAft>
              <a:buSzPts val="1000"/>
              <a:buFont typeface="Symbol" panose="05050102010706020507" pitchFamily="18" charset="2"/>
              <a:buChar char=""/>
              <a:tabLst>
                <a:tab pos="457200" algn="l"/>
              </a:tabLst>
            </a:pPr>
            <a:r>
              <a:rPr lang="it-IT" sz="2000" b="1"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Introduzione alla Vela Storica:</a:t>
            </a:r>
            <a:r>
              <a:rPr lang="it-IT" sz="2000"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 Panoramica sui principali tipi di vele storiche (vela latina, vela al terzo </a:t>
            </a:r>
            <a:r>
              <a:rPr lang="it-IT" sz="2000" baseline="30000" dirty="0" smtClean="0">
                <a:solidFill>
                  <a:srgbClr val="575B5F"/>
                </a:solidFill>
                <a:effectLst/>
                <a:latin typeface="Arial" panose="020B0604020202020204" pitchFamily="34" charset="0"/>
                <a:ea typeface="Times New Roman" panose="02020603050405020304" pitchFamily="18" charset="0"/>
                <a:cs typeface="Times New Roman" panose="02020603050405020304" pitchFamily="18" charset="0"/>
              </a:rPr>
              <a:t>3</a:t>
            </a:r>
            <a:r>
              <a:rPr lang="it-IT" sz="2000"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 e sulle caratteristiche distintive delle imbarcazioni tradizionali adriatiche e mediterranee (trabaccolo, bragozzo).</a:t>
            </a:r>
            <a:endParaRPr lang="it-IT"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Bef>
                <a:spcPts val="1000"/>
              </a:spcBef>
              <a:spcAft>
                <a:spcPts val="0"/>
              </a:spcAft>
              <a:buSzPts val="1000"/>
              <a:buFont typeface="Symbol" panose="05050102010706020507" pitchFamily="18" charset="2"/>
              <a:buChar char=""/>
              <a:tabLst>
                <a:tab pos="457200" algn="l"/>
              </a:tabLst>
            </a:pPr>
            <a:r>
              <a:rPr lang="it-IT" sz="2000" b="1"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Elementi di Navigazione Tradizionale:</a:t>
            </a:r>
            <a:r>
              <a:rPr lang="it-IT" sz="2000"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 Principi di base dell'interazione vento-corrente, concetti fondamentali della navigazione costiera tradizionale e uso semplice di carte storiche o ausili alla navigazione.</a:t>
            </a:r>
            <a:endParaRPr lang="it-IT"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Bef>
                <a:spcPts val="1000"/>
              </a:spcBef>
              <a:spcAft>
                <a:spcPts val="0"/>
              </a:spcAft>
              <a:buSzPts val="1000"/>
              <a:buFont typeface="Symbol" panose="05050102010706020507" pitchFamily="18" charset="2"/>
              <a:buChar char=""/>
              <a:tabLst>
                <a:tab pos="457200" algn="l"/>
              </a:tabLst>
            </a:pPr>
            <a:r>
              <a:rPr lang="it-IT" sz="2000" b="1"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Cultura Marinara di Cesenatico:</a:t>
            </a:r>
            <a:r>
              <a:rPr lang="it-IT" sz="2000"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 Introduzione coinvolgente alla storia e alle tradizioni del "porto museo" di Cesenatico, al ruolo del Museo della Marineria e alla vita quotidiana dei marinai storici.</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5253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C:\Users\IVO\AppData\Local\Temp\20250505_091244.jpg"/>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418563" y="972355"/>
            <a:ext cx="5550792" cy="5048521"/>
          </a:xfrm>
          <a:prstGeom prst="rect">
            <a:avLst/>
          </a:prstGeom>
          <a:noFill/>
          <a:ln>
            <a:noFill/>
          </a:ln>
        </p:spPr>
      </p:pic>
      <p:pic>
        <p:nvPicPr>
          <p:cNvPr id="5" name="Immagine 4" descr="C:\Users\IVO\AppData\Local\Packages\5319275A.WhatsAppDesktop_cv1g1gvanyjgm\TempState\A768922976DD05CD372DDE028932AD91\Immagine WhatsApp 2025-05-20 ore 14.04.45_bcf3cd73.jpg"/>
          <p:cNvPicPr/>
          <p:nvPr/>
        </p:nvPicPr>
        <p:blipFill>
          <a:blip r:embed="rId3">
            <a:extLst>
              <a:ext uri="{28A0092B-C50C-407E-A947-70E740481C1C}">
                <a14:useLocalDpi xmlns:a14="http://schemas.microsoft.com/office/drawing/2010/main" val="0"/>
              </a:ext>
            </a:extLst>
          </a:blip>
          <a:srcRect/>
          <a:stretch>
            <a:fillRect/>
          </a:stretch>
        </p:blipFill>
        <p:spPr bwMode="auto">
          <a:xfrm>
            <a:off x="6400799" y="721219"/>
            <a:ext cx="4520485" cy="5550793"/>
          </a:xfrm>
          <a:prstGeom prst="rect">
            <a:avLst/>
          </a:prstGeom>
          <a:noFill/>
          <a:ln>
            <a:noFill/>
          </a:ln>
        </p:spPr>
      </p:pic>
    </p:spTree>
    <p:extLst>
      <p:ext uri="{BB962C8B-B14F-4D97-AF65-F5344CB8AC3E}">
        <p14:creationId xmlns:p14="http://schemas.microsoft.com/office/powerpoint/2010/main" val="9201325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06062" y="1045172"/>
            <a:ext cx="11771290" cy="4408899"/>
          </a:xfrm>
          <a:prstGeom prst="rect">
            <a:avLst/>
          </a:prstGeom>
        </p:spPr>
        <p:txBody>
          <a:bodyPr wrap="square">
            <a:spAutoFit/>
          </a:bodyPr>
          <a:lstStyle/>
          <a:p>
            <a:pPr marL="342900" lvl="0" indent="-342900" fontAlgn="base">
              <a:lnSpc>
                <a:spcPct val="107000"/>
              </a:lnSpc>
              <a:spcBef>
                <a:spcPts val="1000"/>
              </a:spcBef>
              <a:spcAft>
                <a:spcPts val="0"/>
              </a:spcAft>
              <a:buSzPts val="1000"/>
              <a:buFont typeface="Symbol" panose="05050102010706020507" pitchFamily="18" charset="2"/>
              <a:buChar char=""/>
              <a:tabLst>
                <a:tab pos="457200" algn="l"/>
              </a:tabLst>
            </a:pPr>
            <a:r>
              <a:rPr lang="it-IT" sz="2400" b="1"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Pratici (Uscite in mare con partecipazione attiva):</a:t>
            </a:r>
            <a:endParaRPr lang="it-IT"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Bef>
                <a:spcPts val="1000"/>
              </a:spcBef>
              <a:spcAft>
                <a:spcPts val="0"/>
              </a:spcAft>
              <a:buSzPts val="1000"/>
              <a:buFont typeface="Symbol" panose="05050102010706020507" pitchFamily="18" charset="2"/>
              <a:buChar char=""/>
              <a:tabLst>
                <a:tab pos="457200" algn="l"/>
              </a:tabLst>
            </a:pPr>
            <a:r>
              <a:rPr lang="it-IT" sz="2400" b="1"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Familiarizzazione con l'Imbarcazione:</a:t>
            </a:r>
            <a:r>
              <a:rPr lang="it-IT" sz="2400"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 Introduzione pratica ai componenti principali di un'imbarcazione storica, procedure di sicurezza di base e corretta gestione di cime e attrezzature.</a:t>
            </a:r>
            <a:endParaRPr lang="it-IT"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Bef>
                <a:spcPts val="1000"/>
              </a:spcBef>
              <a:spcAft>
                <a:spcPts val="0"/>
              </a:spcAft>
              <a:buSzPts val="1000"/>
              <a:buFont typeface="Symbol" panose="05050102010706020507" pitchFamily="18" charset="2"/>
              <a:buChar char=""/>
              <a:tabLst>
                <a:tab pos="457200" algn="l"/>
              </a:tabLst>
            </a:pPr>
            <a:r>
              <a:rPr lang="it-IT" sz="2400" b="1"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Manovre Base:</a:t>
            </a:r>
            <a:r>
              <a:rPr lang="it-IT" sz="2400"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 Partecipazione attiva all'issata e all'ammainata delle vele, alla timoneria di base e alla comprensione degli effetti del timone e della regolazione delle vele.</a:t>
            </a:r>
            <a:endParaRPr lang="it-IT"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Bef>
                <a:spcPts val="1000"/>
              </a:spcBef>
              <a:spcAft>
                <a:spcPts val="600"/>
              </a:spcAft>
              <a:buSzPts val="1000"/>
              <a:buFont typeface="Symbol" panose="05050102010706020507" pitchFamily="18" charset="2"/>
              <a:buChar char=""/>
              <a:tabLst>
                <a:tab pos="457200" algn="l"/>
              </a:tabLst>
            </a:pPr>
            <a:r>
              <a:rPr lang="it-IT" sz="2400" b="1"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Esperienza di Navigazione Guidata:</a:t>
            </a:r>
            <a:r>
              <a:rPr lang="it-IT" sz="2400"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 Uscite supervisionate su imbarcazioni storiche della flotta del Museo, consentendo ai partecipanti di acquisire esperienza pratica in varie condizioni di navigazione.</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851619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18940" y="128789"/>
            <a:ext cx="11809927" cy="6974666"/>
          </a:xfrm>
          <a:prstGeom prst="rect">
            <a:avLst/>
          </a:prstGeom>
        </p:spPr>
        <p:txBody>
          <a:bodyPr wrap="square">
            <a:spAutoFit/>
          </a:bodyPr>
          <a:lstStyle/>
          <a:p>
            <a:pPr>
              <a:lnSpc>
                <a:spcPct val="107000"/>
              </a:lnSpc>
              <a:spcBef>
                <a:spcPts val="1200"/>
              </a:spcBef>
              <a:spcAft>
                <a:spcPts val="600"/>
              </a:spcAft>
            </a:pPr>
            <a:r>
              <a:rPr lang="it-IT" sz="2300" b="1"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Modulo 3: Esperienza Divulgativa di Vela Storica</a:t>
            </a:r>
            <a:endParaRPr lang="it-IT" sz="23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Bef>
                <a:spcPts val="1000"/>
              </a:spcBef>
              <a:spcAft>
                <a:spcPts val="0"/>
              </a:spcAft>
              <a:buSzPts val="1000"/>
              <a:buFont typeface="Symbol" panose="05050102010706020507" pitchFamily="18" charset="2"/>
              <a:buChar char=""/>
              <a:tabLst>
                <a:tab pos="457200" algn="l"/>
              </a:tabLst>
            </a:pPr>
            <a:r>
              <a:rPr lang="it-IT" sz="2300" b="1"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Target:</a:t>
            </a:r>
            <a:r>
              <a:rPr lang="it-IT" sz="23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Soci LNI, </a:t>
            </a:r>
            <a:r>
              <a:rPr lang="it-IT" sz="2300"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famiglie, scolaresche e gruppi in cerca di un'esperienza culturale e marittima unica e </a:t>
            </a:r>
            <a:r>
              <a:rPr lang="it-IT" sz="2300" dirty="0" err="1"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immersiva</a:t>
            </a:r>
            <a:r>
              <a:rPr lang="it-IT" sz="2300"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 con unità storiche a vela, senza requisiti di conoscenza nautica pregressa.</a:t>
            </a:r>
            <a:endParaRPr lang="it-IT" sz="23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Bef>
                <a:spcPts val="1000"/>
              </a:spcBef>
              <a:spcAft>
                <a:spcPts val="0"/>
              </a:spcAft>
              <a:buSzPts val="1000"/>
              <a:buFont typeface="Symbol" panose="05050102010706020507" pitchFamily="18" charset="2"/>
              <a:buChar char=""/>
              <a:tabLst>
                <a:tab pos="457200" algn="l"/>
              </a:tabLst>
            </a:pPr>
            <a:r>
              <a:rPr lang="it-IT" sz="2300" b="1"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Durata:</a:t>
            </a:r>
            <a:r>
              <a:rPr lang="it-IT" sz="2300"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 Una giornata intera (es. 4-6 ore), inclusiva di un'introduzione teorica e una significativa uscita in mare.</a:t>
            </a:r>
            <a:endParaRPr lang="it-IT" sz="23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Bef>
                <a:spcPts val="1000"/>
              </a:spcBef>
              <a:spcAft>
                <a:spcPts val="0"/>
              </a:spcAft>
              <a:buSzPts val="1000"/>
              <a:buFont typeface="Symbol" panose="05050102010706020507" pitchFamily="18" charset="2"/>
              <a:buChar char=""/>
              <a:tabLst>
                <a:tab pos="457200" algn="l"/>
              </a:tabLst>
            </a:pPr>
            <a:r>
              <a:rPr lang="it-IT" sz="2300" b="1"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Contenuti:</a:t>
            </a:r>
            <a:endParaRPr lang="it-IT" sz="23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Bef>
                <a:spcPts val="1000"/>
              </a:spcBef>
              <a:spcAft>
                <a:spcPts val="0"/>
              </a:spcAft>
              <a:buSzPts val="1000"/>
              <a:buFont typeface="Symbol" panose="05050102010706020507" pitchFamily="18" charset="2"/>
              <a:buChar char=""/>
              <a:tabLst>
                <a:tab pos="457200" algn="l"/>
              </a:tabLst>
            </a:pPr>
            <a:r>
              <a:rPr lang="it-IT" sz="2300" b="1"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Teorici (Briefing introduttivo interattivo presso il Museo o a bordo):</a:t>
            </a:r>
            <a:endParaRPr lang="it-IT" sz="23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Bef>
                <a:spcPts val="1000"/>
              </a:spcBef>
              <a:spcAft>
                <a:spcPts val="0"/>
              </a:spcAft>
              <a:buSzPts val="1000"/>
              <a:buFont typeface="Symbol" panose="05050102010706020507" pitchFamily="18" charset="2"/>
              <a:buChar char=""/>
              <a:tabLst>
                <a:tab pos="457200" algn="l"/>
              </a:tabLst>
            </a:pPr>
            <a:r>
              <a:rPr lang="it-IT" sz="2300" b="1"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Il Museo della Marineria e le sue Barche:</a:t>
            </a:r>
            <a:r>
              <a:rPr lang="it-IT" sz="2300"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 Presentazione avvincente delle imbarcazioni storiche, delle loro storie e del loro significato per il patrimonio di Cesenatico.</a:t>
            </a:r>
            <a:endParaRPr lang="it-IT" sz="23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Bef>
                <a:spcPts val="1000"/>
              </a:spcBef>
              <a:spcAft>
                <a:spcPts val="0"/>
              </a:spcAft>
              <a:buSzPts val="1000"/>
              <a:buFont typeface="Symbol" panose="05050102010706020507" pitchFamily="18" charset="2"/>
              <a:buChar char=""/>
              <a:tabLst>
                <a:tab pos="457200" algn="l"/>
              </a:tabLst>
            </a:pPr>
            <a:r>
              <a:rPr lang="it-IT" sz="2300" b="1"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La Vela Latina e la Vela al Terzo:</a:t>
            </a:r>
            <a:r>
              <a:rPr lang="it-IT" sz="2300"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 Breve panoramica storica e spiegazione chiara delle loro forme e funzionalità uniche.</a:t>
            </a:r>
            <a:endParaRPr lang="it-IT" sz="23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Bef>
                <a:spcPts val="1000"/>
              </a:spcBef>
              <a:spcAft>
                <a:spcPts val="0"/>
              </a:spcAft>
              <a:buSzPts val="1000"/>
              <a:buFont typeface="Symbol" panose="05050102010706020507" pitchFamily="18" charset="2"/>
              <a:buChar char=""/>
              <a:tabLst>
                <a:tab pos="457200" algn="l"/>
              </a:tabLst>
            </a:pPr>
            <a:r>
              <a:rPr lang="it-IT" sz="2300" b="1"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Simboli e Colori delle Vele:</a:t>
            </a:r>
            <a:r>
              <a:rPr lang="it-IT" sz="2300"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 Esplorazione del significato culturale dei colori vivaci e dei simboli distintivi che adornano le tradizionali vele adriatiche.</a:t>
            </a:r>
            <a:endParaRPr lang="it-IT" sz="23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566503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18941" y="407789"/>
            <a:ext cx="11784169" cy="5825249"/>
          </a:xfrm>
          <a:prstGeom prst="rect">
            <a:avLst/>
          </a:prstGeom>
        </p:spPr>
        <p:txBody>
          <a:bodyPr wrap="square">
            <a:spAutoFit/>
          </a:bodyPr>
          <a:lstStyle/>
          <a:p>
            <a:pPr marL="342900" lvl="0" indent="-342900" fontAlgn="base">
              <a:lnSpc>
                <a:spcPct val="107000"/>
              </a:lnSpc>
              <a:spcBef>
                <a:spcPts val="1000"/>
              </a:spcBef>
              <a:spcAft>
                <a:spcPts val="0"/>
              </a:spcAft>
              <a:buSzPts val="1000"/>
              <a:buFont typeface="Symbol" panose="05050102010706020507" pitchFamily="18" charset="2"/>
              <a:buChar char=""/>
              <a:tabLst>
                <a:tab pos="457200" algn="l"/>
              </a:tabLst>
            </a:pPr>
            <a:r>
              <a:rPr lang="it-IT" sz="2400" b="1"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Pratici (Uscita in mare esperienziale e narrativa):</a:t>
            </a:r>
            <a:endParaRPr lang="it-IT"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Bef>
                <a:spcPts val="1000"/>
              </a:spcBef>
              <a:spcAft>
                <a:spcPts val="0"/>
              </a:spcAft>
              <a:buSzPts val="1000"/>
              <a:buFont typeface="Symbol" panose="05050102010706020507" pitchFamily="18" charset="2"/>
              <a:buChar char=""/>
              <a:tabLst>
                <a:tab pos="457200" algn="l"/>
              </a:tabLst>
            </a:pPr>
            <a:r>
              <a:rPr lang="it-IT" sz="2400" b="1"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Navigazione Esperienziale:</a:t>
            </a:r>
            <a:r>
              <a:rPr lang="it-IT" sz="2400"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 Un'indimenticabile uscita a bordo di un'autentica imbarcazione storica, offrendo ai partecipanti l'opportunità di osservare in prima persona le tecniche di navigazione tradizionale. La partecipazione è incoraggiata, con un coinvolgimento attivo leggero e facoltativo (es. provare un nodo semplice, assistere con una cima sotto supervisione).</a:t>
            </a:r>
            <a:endParaRPr lang="it-IT"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Bef>
                <a:spcPts val="1000"/>
              </a:spcBef>
              <a:spcAft>
                <a:spcPts val="0"/>
              </a:spcAft>
              <a:buSzPts val="1000"/>
              <a:buFont typeface="Symbol" panose="05050102010706020507" pitchFamily="18" charset="2"/>
              <a:buChar char=""/>
              <a:tabLst>
                <a:tab pos="457200" algn="l"/>
              </a:tabLst>
            </a:pPr>
            <a:r>
              <a:rPr lang="it-IT" sz="2400" b="1"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Racconti di Bordo:</a:t>
            </a:r>
            <a:r>
              <a:rPr lang="it-IT" sz="2400"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 Narrazioni coinvolgenti da parte di membri esperti dell'equipaggio o guide sulla vita marittima tradizionale, antiche tecniche di pesca, viaggi storici e leggende locali.</a:t>
            </a:r>
            <a:endParaRPr lang="it-IT"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Bef>
                <a:spcPts val="1000"/>
              </a:spcBef>
              <a:spcAft>
                <a:spcPts val="600"/>
              </a:spcAft>
              <a:buSzPts val="1000"/>
              <a:buFont typeface="Symbol" panose="05050102010706020507" pitchFamily="18" charset="2"/>
              <a:buChar char=""/>
              <a:tabLst>
                <a:tab pos="457200" algn="l"/>
              </a:tabLst>
            </a:pPr>
            <a:r>
              <a:rPr lang="it-IT" sz="2400" b="1"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Vista Panoramica della Costa di Cesenatico:</a:t>
            </a:r>
            <a:r>
              <a:rPr lang="it-IT" sz="2400"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 Una prospettiva unica della costa di Cesenatico e del suo iconico Porto Canale dal mare.</a:t>
            </a:r>
            <a:endParaRPr lang="it-IT"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200"/>
              </a:spcBef>
              <a:spcAft>
                <a:spcPts val="1200"/>
              </a:spcAft>
            </a:pPr>
            <a:r>
              <a:rPr lang="it-IT" sz="2400"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Tutti i moduli dovrebbero essere completati idealmente entro lo stesso anno solare, con la possibilità di estensione per motivi giustificati.</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344362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54545" y="409330"/>
            <a:ext cx="11848563" cy="5809796"/>
          </a:xfrm>
          <a:prstGeom prst="rect">
            <a:avLst/>
          </a:prstGeom>
        </p:spPr>
        <p:txBody>
          <a:bodyPr wrap="square">
            <a:spAutoFit/>
          </a:bodyPr>
          <a:lstStyle/>
          <a:p>
            <a:pPr>
              <a:lnSpc>
                <a:spcPct val="107000"/>
              </a:lnSpc>
              <a:spcBef>
                <a:spcPts val="2400"/>
              </a:spcBef>
              <a:spcAft>
                <a:spcPts val="600"/>
              </a:spcAft>
            </a:pPr>
            <a:r>
              <a:rPr lang="it-IT" sz="20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 REQUISITI PER ACCEDERE AL CORSO</a:t>
            </a:r>
            <a:endParaRPr lang="it-IT"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it-IT" sz="2000"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I criteri di ammissibilità per ciascun modulo sono stati attentamente definiti, adattando i requisiti generali della LNI </a:t>
            </a:r>
            <a:r>
              <a:rPr lang="it-IT" sz="2000" baseline="30000" dirty="0" smtClean="0">
                <a:solidFill>
                  <a:srgbClr val="575B5F"/>
                </a:solidFill>
                <a:effectLst/>
                <a:latin typeface="Arial" panose="020B0604020202020204" pitchFamily="34" charset="0"/>
                <a:ea typeface="Times New Roman" panose="02020603050405020304" pitchFamily="18" charset="0"/>
                <a:cs typeface="Times New Roman" panose="02020603050405020304" pitchFamily="18" charset="0"/>
              </a:rPr>
              <a:t>1</a:t>
            </a:r>
            <a:r>
              <a:rPr lang="it-IT" sz="2000"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 alle specifiche esigenze della vela storica e ai diversi pubblici di riferimento. Questa variazione nei requisiti è essenziale per bilanciare l'accessibilità con la sicurezza e la qualità della formazione.</a:t>
            </a:r>
            <a:endParaRPr lang="it-IT"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Bef>
                <a:spcPts val="1000"/>
              </a:spcBef>
              <a:spcAft>
                <a:spcPts val="600"/>
              </a:spcAft>
              <a:buSzPts val="1000"/>
              <a:buFont typeface="Symbol" panose="05050102010706020507" pitchFamily="18" charset="2"/>
              <a:buChar char=""/>
              <a:tabLst>
                <a:tab pos="457200" algn="l"/>
              </a:tabLst>
            </a:pPr>
            <a:r>
              <a:rPr lang="it-IT" sz="20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Modulo 1 (Specializzazione Istruttori LNI):</a:t>
            </a:r>
            <a:endParaRPr lang="it-IT"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Bef>
                <a:spcPts val="1000"/>
              </a:spcBef>
              <a:spcAft>
                <a:spcPts val="0"/>
              </a:spcAft>
              <a:buSzPts val="1000"/>
              <a:buFont typeface="Symbol" panose="05050102010706020507" pitchFamily="18" charset="2"/>
              <a:buChar char=""/>
              <a:tabLst>
                <a:tab pos="457200" algn="l"/>
              </a:tabLst>
            </a:pPr>
            <a:r>
              <a:rPr lang="it-IT" sz="2000"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Essere cittadini italiani.</a:t>
            </a:r>
            <a:endParaRPr lang="it-IT"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Bef>
                <a:spcPts val="1000"/>
              </a:spcBef>
              <a:spcAft>
                <a:spcPts val="0"/>
              </a:spcAft>
              <a:buSzPts val="1000"/>
              <a:buFont typeface="Symbol" panose="05050102010706020507" pitchFamily="18" charset="2"/>
              <a:buChar char=""/>
              <a:tabLst>
                <a:tab pos="457200" algn="l"/>
              </a:tabLst>
            </a:pPr>
            <a:r>
              <a:rPr lang="it-IT" sz="2000"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Avere compiuto 18 anni.</a:t>
            </a:r>
            <a:endParaRPr lang="it-IT"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Bef>
                <a:spcPts val="1000"/>
              </a:spcBef>
              <a:spcAft>
                <a:spcPts val="0"/>
              </a:spcAft>
              <a:buSzPts val="1000"/>
              <a:buFont typeface="Symbol" panose="05050102010706020507" pitchFamily="18" charset="2"/>
              <a:buChar char=""/>
              <a:tabLst>
                <a:tab pos="457200" algn="l"/>
              </a:tabLst>
            </a:pPr>
            <a:r>
              <a:rPr lang="it-IT" sz="2000"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Essere in possesso di un titolo di Istruttore Nautico LNI o equivalente riconosciuto dalla LNI, con comprovata esperienza nautica.</a:t>
            </a:r>
            <a:endParaRPr lang="it-IT"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Bef>
                <a:spcPts val="1000"/>
              </a:spcBef>
              <a:spcAft>
                <a:spcPts val="0"/>
              </a:spcAft>
              <a:buSzPts val="1000"/>
              <a:buFont typeface="Symbol" panose="05050102010706020507" pitchFamily="18" charset="2"/>
              <a:buChar char=""/>
              <a:tabLst>
                <a:tab pos="457200" algn="l"/>
              </a:tabLst>
            </a:pPr>
            <a:r>
              <a:rPr lang="it-IT" sz="2000"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Essere in regola con l'iscrizione alla LNI.</a:t>
            </a:r>
            <a:endParaRPr lang="it-IT"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Bef>
                <a:spcPts val="1000"/>
              </a:spcBef>
              <a:spcAft>
                <a:spcPts val="0"/>
              </a:spcAft>
              <a:buSzPts val="1000"/>
              <a:buFont typeface="Symbol" panose="05050102010706020507" pitchFamily="18" charset="2"/>
              <a:buChar char=""/>
              <a:tabLst>
                <a:tab pos="457200" algn="l"/>
              </a:tabLst>
            </a:pPr>
            <a:r>
              <a:rPr lang="it-IT" sz="2000"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Essere in possesso di valido certificato medico di idoneità all'attività sportiva non agonistica.</a:t>
            </a:r>
            <a:endParaRPr lang="it-IT"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Bef>
                <a:spcPts val="1000"/>
              </a:spcBef>
              <a:spcAft>
                <a:spcPts val="0"/>
              </a:spcAft>
              <a:buSzPts val="1000"/>
              <a:buFont typeface="Symbol" panose="05050102010706020507" pitchFamily="18" charset="2"/>
              <a:buChar char=""/>
              <a:tabLst>
                <a:tab pos="457200" algn="l"/>
              </a:tabLst>
            </a:pPr>
            <a:r>
              <a:rPr lang="it-IT" sz="2000"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Aver effettuato il versamento della quota di ammissione.</a:t>
            </a:r>
            <a:endParaRPr lang="it-IT" sz="20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it-IT" sz="2000" b="1" dirty="0" smtClean="0">
                <a:solidFill>
                  <a:srgbClr val="FF0000"/>
                </a:solidFill>
                <a:effectLst/>
                <a:latin typeface="Arial" panose="020B0604020202020204" pitchFamily="34" charset="0"/>
                <a:ea typeface="Times New Roman" panose="02020603050405020304" pitchFamily="18" charset="0"/>
              </a:rPr>
              <a:t>Obbligatorio:</a:t>
            </a:r>
            <a:r>
              <a:rPr lang="it-IT" sz="2000" dirty="0" smtClean="0">
                <a:solidFill>
                  <a:srgbClr val="FF0000"/>
                </a:solidFill>
                <a:effectLst/>
                <a:latin typeface="Arial" panose="020B0604020202020204" pitchFamily="34" charset="0"/>
                <a:ea typeface="Times New Roman" panose="02020603050405020304" pitchFamily="18" charset="0"/>
              </a:rPr>
              <a:t> Possesso di Patente Nautica (Vela, almeno 12 </a:t>
            </a:r>
            <a:endParaRPr lang="it-IT" sz="2000" dirty="0"/>
          </a:p>
        </p:txBody>
      </p:sp>
    </p:spTree>
    <p:extLst>
      <p:ext uri="{BB962C8B-B14F-4D97-AF65-F5344CB8AC3E}">
        <p14:creationId xmlns:p14="http://schemas.microsoft.com/office/powerpoint/2010/main" val="41597649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18941" y="643944"/>
            <a:ext cx="11758412" cy="5398466"/>
          </a:xfrm>
          <a:prstGeom prst="rect">
            <a:avLst/>
          </a:prstGeom>
        </p:spPr>
        <p:txBody>
          <a:bodyPr wrap="square">
            <a:spAutoFit/>
          </a:bodyPr>
          <a:lstStyle/>
          <a:p>
            <a:pPr marL="342900" lvl="0" indent="-342900" fontAlgn="base">
              <a:lnSpc>
                <a:spcPct val="107000"/>
              </a:lnSpc>
              <a:spcBef>
                <a:spcPts val="1000"/>
              </a:spcBef>
              <a:spcAft>
                <a:spcPts val="600"/>
              </a:spcAft>
              <a:buSzPts val="1000"/>
              <a:buFont typeface="Symbol" panose="05050102010706020507" pitchFamily="18" charset="2"/>
              <a:buChar char=""/>
              <a:tabLst>
                <a:tab pos="4098925" algn="l"/>
              </a:tabLst>
            </a:pPr>
            <a:r>
              <a:rPr lang="it-IT" sz="24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Modulo 2 (Avvicinamento alla Vela Storica per persone con interesse qualificato):</a:t>
            </a:r>
            <a:endParaRPr lang="it-IT"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Bef>
                <a:spcPts val="1000"/>
              </a:spcBef>
              <a:spcAft>
                <a:spcPts val="0"/>
              </a:spcAft>
              <a:buSzPts val="1000"/>
              <a:buFont typeface="Symbol" panose="05050102010706020507" pitchFamily="18" charset="2"/>
              <a:buChar char=""/>
              <a:tabLst>
                <a:tab pos="457200" algn="l"/>
              </a:tabLst>
            </a:pPr>
            <a:r>
              <a:rPr lang="it-IT" sz="2400"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Avere compiuto 18 anni.</a:t>
            </a:r>
            <a:endParaRPr lang="it-IT"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Bef>
                <a:spcPts val="1000"/>
              </a:spcBef>
              <a:spcAft>
                <a:spcPts val="0"/>
              </a:spcAft>
              <a:buSzPts val="1000"/>
              <a:buFont typeface="Symbol" panose="05050102010706020507" pitchFamily="18" charset="2"/>
              <a:buChar char=""/>
              <a:tabLst>
                <a:tab pos="457200" algn="l"/>
              </a:tabLst>
            </a:pPr>
            <a:r>
              <a:rPr lang="it-IT" sz="2400"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Essere in possesso di Patente Nautica (entro 12 miglia o senza limiti) </a:t>
            </a:r>
            <a:r>
              <a:rPr lang="it-IT" sz="2400" b="1"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o titolo da Conduttore</a:t>
            </a:r>
            <a:r>
              <a:rPr lang="it-IT" sz="2400"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 </a:t>
            </a:r>
            <a:r>
              <a:rPr lang="it-IT" sz="2400"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o intenzionato ad acquisirla. </a:t>
            </a:r>
            <a:r>
              <a:rPr lang="it-IT" sz="2400"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Questo requisito è un punto di equilibrio cruciale: garantisce un livello di competenza nautica di base per i partecipanti che impareranno attivamente a condurre le imbarcazioni, pur consentendo a un pubblico più ampio di iscriversi.</a:t>
            </a:r>
            <a:endParaRPr lang="it-IT"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Bef>
                <a:spcPts val="1000"/>
              </a:spcBef>
              <a:spcAft>
                <a:spcPts val="0"/>
              </a:spcAft>
              <a:buSzPts val="1000"/>
              <a:buFont typeface="Symbol" panose="05050102010706020507" pitchFamily="18" charset="2"/>
              <a:buChar char=""/>
              <a:tabLst>
                <a:tab pos="457200" algn="l"/>
              </a:tabLst>
            </a:pPr>
            <a:r>
              <a:rPr lang="it-IT" sz="2400"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Essere in regola con l'iscrizione alla LNI.</a:t>
            </a:r>
            <a:endParaRPr lang="it-IT"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Bef>
                <a:spcPts val="1000"/>
              </a:spcBef>
              <a:spcAft>
                <a:spcPts val="0"/>
              </a:spcAft>
              <a:buSzPts val="1000"/>
              <a:buFont typeface="Symbol" panose="05050102010706020507" pitchFamily="18" charset="2"/>
              <a:buChar char=""/>
              <a:tabLst>
                <a:tab pos="457200" algn="l"/>
              </a:tabLst>
            </a:pPr>
            <a:r>
              <a:rPr lang="it-IT" sz="2400"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Essere in possesso di valido certificato medico di idoneità all'attività sportiva non agonistica.</a:t>
            </a:r>
            <a:endParaRPr lang="it-IT" sz="24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it-IT" sz="2400" dirty="0" smtClean="0">
                <a:solidFill>
                  <a:srgbClr val="1B1C1D"/>
                </a:solidFill>
                <a:effectLst/>
                <a:latin typeface="Arial" panose="020B0604020202020204" pitchFamily="34" charset="0"/>
                <a:ea typeface="Times New Roman" panose="02020603050405020304" pitchFamily="18" charset="0"/>
              </a:rPr>
              <a:t>Aver effettuato il versamento della quota di ammissione</a:t>
            </a:r>
            <a:endParaRPr lang="it-IT" sz="2400" dirty="0"/>
          </a:p>
        </p:txBody>
      </p:sp>
    </p:spTree>
    <p:extLst>
      <p:ext uri="{BB962C8B-B14F-4D97-AF65-F5344CB8AC3E}">
        <p14:creationId xmlns:p14="http://schemas.microsoft.com/office/powerpoint/2010/main" val="22956504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70456" y="458624"/>
            <a:ext cx="11616744" cy="5583901"/>
          </a:xfrm>
          <a:prstGeom prst="rect">
            <a:avLst/>
          </a:prstGeom>
        </p:spPr>
        <p:txBody>
          <a:bodyPr wrap="square">
            <a:spAutoFit/>
          </a:bodyPr>
          <a:lstStyle/>
          <a:p>
            <a:pPr marL="342900" lvl="0" indent="-342900" fontAlgn="base">
              <a:lnSpc>
                <a:spcPct val="107000"/>
              </a:lnSpc>
              <a:spcBef>
                <a:spcPts val="1200"/>
              </a:spcBef>
              <a:spcAft>
                <a:spcPts val="1200"/>
              </a:spcAft>
              <a:buSzPts val="1000"/>
              <a:buFont typeface="Symbol" panose="05050102010706020507" pitchFamily="18" charset="2"/>
              <a:buChar char=""/>
              <a:tabLst>
                <a:tab pos="457200" algn="l"/>
              </a:tabLst>
            </a:pPr>
            <a:r>
              <a:rPr lang="it-IT" sz="20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Modulo 3 (Esperienza Divulgativa di Vela Storica)</a:t>
            </a:r>
            <a:r>
              <a:rPr lang="it-IT" sz="2000" b="1"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a:t>
            </a:r>
            <a:endParaRPr lang="it-IT"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Bef>
                <a:spcPts val="1000"/>
              </a:spcBef>
              <a:spcAft>
                <a:spcPts val="0"/>
              </a:spcAft>
              <a:buSzPts val="1000"/>
              <a:buFont typeface="Symbol" panose="05050102010706020507" pitchFamily="18" charset="2"/>
              <a:buChar char=""/>
              <a:tabLst>
                <a:tab pos="457200" algn="l"/>
              </a:tabLst>
            </a:pPr>
            <a:r>
              <a:rPr lang="it-IT" sz="2000"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Nessun requisito nautico specifico o patente.</a:t>
            </a:r>
            <a:endParaRPr lang="it-IT"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Bef>
                <a:spcPts val="1000"/>
              </a:spcBef>
              <a:spcAft>
                <a:spcPts val="0"/>
              </a:spcAft>
              <a:buSzPts val="1000"/>
              <a:buFont typeface="Symbol" panose="05050102010706020507" pitchFamily="18" charset="2"/>
              <a:buChar char=""/>
              <a:tabLst>
                <a:tab pos="457200" algn="l"/>
              </a:tabLst>
            </a:pPr>
            <a:r>
              <a:rPr lang="it-IT" sz="2000"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Avere compiuto almeno 10 anni (i minori di 18 anni devono essere accompagnati da un adulto responsabile).</a:t>
            </a:r>
            <a:endParaRPr lang="it-IT"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Bef>
                <a:spcPts val="1000"/>
              </a:spcBef>
              <a:spcAft>
                <a:spcPts val="0"/>
              </a:spcAft>
              <a:buSzPts val="1000"/>
              <a:buFont typeface="Symbol" panose="05050102010706020507" pitchFamily="18" charset="2"/>
              <a:buChar char=""/>
              <a:tabLst>
                <a:tab pos="457200" algn="l"/>
              </a:tabLst>
            </a:pPr>
            <a:r>
              <a:rPr lang="it-IT" sz="2000"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Essere in possesso di valido certificato medico di idoneità all'attività sportiva non agonistica (o dichiarazione di buona salute per attività non agonistica).</a:t>
            </a:r>
            <a:endParaRPr lang="it-IT"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Bef>
                <a:spcPts val="1000"/>
              </a:spcBef>
              <a:spcAft>
                <a:spcPts val="600"/>
              </a:spcAft>
              <a:buSzPts val="1000"/>
              <a:buFont typeface="Symbol" panose="05050102010706020507" pitchFamily="18" charset="2"/>
              <a:buChar char=""/>
              <a:tabLst>
                <a:tab pos="457200" algn="l"/>
              </a:tabLst>
            </a:pPr>
            <a:r>
              <a:rPr lang="it-IT" sz="2000"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Aver effettuato il versamento della quota di partecipazione quale rimborso spese.</a:t>
            </a:r>
            <a:endParaRPr lang="it-IT"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200"/>
              </a:spcBef>
              <a:spcAft>
                <a:spcPts val="1200"/>
              </a:spcAft>
            </a:pPr>
            <a:r>
              <a:rPr lang="it-IT" sz="2000"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I requisiti modulati riflettono i diversi profili di rischio, gli obiettivi di apprendimento e i livelli di responsabilità associati a ciascun modulo. La flessibilità nel Modulo 2 per quanto riguarda la patente nautica è una decisione strategica per ampliare la base di partecipanti, mentre l'orientamento del Modulo 3 verso l'esperienza guidata riduce al minimo la responsabilità individuale per la navigazione, rendendo </a:t>
            </a:r>
            <a:r>
              <a:rPr lang="it-IT" sz="20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il progetto attraente per un pubblico il più possibile ampio.</a:t>
            </a:r>
            <a:r>
              <a:rPr lang="it-IT" sz="2000"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 Questo attento bilanciamento è fondamentale per attrarre partecipanti diversi, mantenendo al contempo gli alti standard della LNI in termini di sicurezza, qualità e integrità pedagogica in tutti i livelli del programma.</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2217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47729" y="411039"/>
            <a:ext cx="11410681" cy="6017545"/>
          </a:xfrm>
          <a:prstGeom prst="rect">
            <a:avLst/>
          </a:prstGeom>
        </p:spPr>
        <p:txBody>
          <a:bodyPr wrap="square">
            <a:spAutoFit/>
          </a:bodyPr>
          <a:lstStyle/>
          <a:p>
            <a:pPr>
              <a:lnSpc>
                <a:spcPct val="107000"/>
              </a:lnSpc>
              <a:spcAft>
                <a:spcPts val="600"/>
              </a:spcAft>
            </a:pPr>
            <a:r>
              <a:rPr lang="it-IT" sz="22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 MODALITÀ DI AMMISSIONE AL MODULO 1</a:t>
            </a:r>
            <a:endParaRPr lang="it-IT" sz="2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it-IT" sz="2200"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L'acquisizione delle domande dei candidati avverrà tramite un formulario di domanda online dedicato, che replicherà la struttura e la formalità della "Domanda di partecipazione" per i corsi LNI. </a:t>
            </a:r>
            <a:r>
              <a:rPr lang="it-IT" sz="2200" dirty="0"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a:t>
            </a:r>
            <a:r>
              <a:rPr lang="it-IT" sz="2200"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 </a:t>
            </a:r>
            <a:r>
              <a:rPr lang="it-IT" sz="2200"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La verifica di tutti i requisiti dichiarati e della documentazione di supporto sarà condotta dalla Segreteria del CCFN presso la Presidenza Nazionale LNI.</a:t>
            </a:r>
            <a:endParaRPr lang="it-IT" sz="2200"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it-IT" sz="2200"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La Segreteria comunicherà formalmente l'elenco dei candidati ammessi ai Coordinatori dei CFT e direttamente agli interessati. Il Comitato Tecnico Scientifico (CTS) del CCFN, </a:t>
            </a:r>
            <a:r>
              <a:rPr lang="it-IT" sz="2200"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in collaborazione con il personale esperto del Museo della Marineria, comunicherà le date specifiche per le lezioni teoriche del Modulo 1. </a:t>
            </a:r>
            <a:r>
              <a:rPr lang="it-IT" sz="2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Queste lezioni saranno condotte principalmente a distanza (DAD) per garantirne l'accessibilità. I candidati ammessi dovranno confermare </a:t>
            </a:r>
            <a:r>
              <a:rPr lang="it-IT" sz="2200"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formalmente l'accettazione delle date proposte e procedere con il pagamento richiesto per assicurare la propria iscrizione.</a:t>
            </a:r>
          </a:p>
          <a:p>
            <a:pPr>
              <a:lnSpc>
                <a:spcPct val="107000"/>
              </a:lnSpc>
              <a:spcAft>
                <a:spcPts val="1200"/>
              </a:spcAft>
            </a:pPr>
            <a:r>
              <a:rPr lang="it-IT" sz="22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Questa parte solo se il progetto verrà acquisito dalla Presidenza Nazionale diversamente sarà la Sezione o   le Sezioni in collaborazione che organizzeranno apposita struttura.</a:t>
            </a:r>
          </a:p>
          <a:p>
            <a:pPr>
              <a:lnSpc>
                <a:spcPct val="107000"/>
              </a:lnSpc>
              <a:spcAft>
                <a:spcPts val="1200"/>
              </a:spcAft>
            </a:pPr>
            <a:endParaRPr lang="it-IT"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94139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60607" y="1022829"/>
            <a:ext cx="11397803" cy="5614294"/>
          </a:xfrm>
          <a:prstGeom prst="rect">
            <a:avLst/>
          </a:prstGeom>
        </p:spPr>
        <p:txBody>
          <a:bodyPr wrap="square">
            <a:spAutoFit/>
          </a:bodyPr>
          <a:lstStyle/>
          <a:p>
            <a:pPr>
              <a:lnSpc>
                <a:spcPct val="107000"/>
              </a:lnSpc>
              <a:spcAft>
                <a:spcPts val="600"/>
              </a:spcAft>
            </a:pPr>
            <a:r>
              <a:rPr lang="it-IT" sz="24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 MODALITÀ DI AMMISSIONE AL MODULO 2</a:t>
            </a:r>
            <a:endParaRPr lang="it-IT"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it-IT" sz="2400"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Per l'accesso al Modulo 2, gli aspiranti partecipanti indicheranno alla Segreteria del </a:t>
            </a:r>
            <a:r>
              <a:rPr lang="it-IT" sz="2400"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CCFN </a:t>
            </a:r>
            <a:r>
              <a:rPr lang="it-IT" sz="2400"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la specifica Struttura Periferica LNI (idealmente la nuova struttura territoriale che si propone di avviare a Cesenatico) presso la quale intendono completare la componente di tirocinio pratico del modulo. Questa scelta richiederà il previo assenso formale del Presidente della Struttura Periferica interessata. La Struttura Periferica prescelta, in collaborazione diretta con il Museo della Marineria di Cesenatico, sarà responsabile della nomina di tutor qualificati. Questi tutor saranno marinai storici esperti e istruttori capaci di fornire una guida pratica e un supporto formativo efficace.</a:t>
            </a:r>
          </a:p>
          <a:p>
            <a:pPr>
              <a:lnSpc>
                <a:spcPct val="107000"/>
              </a:lnSpc>
              <a:spcAft>
                <a:spcPts val="1200"/>
              </a:spcAft>
            </a:pPr>
            <a:r>
              <a:rPr lang="it-IT" sz="2400" dirty="0" smtClean="0">
                <a:solidFill>
                  <a:srgbClr val="FF0000"/>
                </a:solidFill>
                <a:latin typeface="Arial" panose="020B0604020202020204" pitchFamily="34" charset="0"/>
                <a:ea typeface="Calibri" panose="020F0502020204030204" pitchFamily="34" charset="0"/>
                <a:cs typeface="Times New Roman" panose="02020603050405020304" pitchFamily="18" charset="0"/>
              </a:rPr>
              <a:t>* Solo se il progetto verrà acquisito dalla Presidenza Nazionale  diversamente sarà la </a:t>
            </a:r>
            <a:r>
              <a:rPr lang="it-IT" sz="24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Sezione </a:t>
            </a:r>
            <a:r>
              <a:rPr lang="it-IT"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o   le Sezioni in collaborazione che organizzeranno apposita struttura</a:t>
            </a:r>
            <a:endParaRPr lang="it-IT" sz="2400" dirty="0" smtClean="0">
              <a:solidFill>
                <a:srgbClr val="FF0000"/>
              </a:solidFill>
              <a:latin typeface="Arial" panose="020B0604020202020204" pitchFamily="34" charset="0"/>
              <a:ea typeface="Calibri" panose="020F0502020204030204" pitchFamily="34" charset="0"/>
              <a:cs typeface="Times New Roman" panose="02020603050405020304" pitchFamily="18" charset="0"/>
            </a:endParaRPr>
          </a:p>
          <a:p>
            <a:pPr marL="342900" indent="-342900">
              <a:lnSpc>
                <a:spcPct val="107000"/>
              </a:lnSpc>
              <a:spcAft>
                <a:spcPts val="1200"/>
              </a:spcAft>
              <a:buFont typeface="Arial" panose="020B0604020202020204" pitchFamily="34" charset="0"/>
              <a:buChar char="•"/>
            </a:pPr>
            <a:endParaRPr lang="it-IT"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552356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44698" y="693793"/>
            <a:ext cx="11462197" cy="5240730"/>
          </a:xfrm>
          <a:prstGeom prst="rect">
            <a:avLst/>
          </a:prstGeom>
        </p:spPr>
        <p:txBody>
          <a:bodyPr wrap="square">
            <a:spAutoFit/>
          </a:bodyPr>
          <a:lstStyle/>
          <a:p>
            <a:pPr>
              <a:lnSpc>
                <a:spcPct val="107000"/>
              </a:lnSpc>
              <a:spcBef>
                <a:spcPts val="1200"/>
              </a:spcBef>
              <a:spcAft>
                <a:spcPts val="1200"/>
              </a:spcAft>
            </a:pPr>
            <a:r>
              <a:rPr lang="it-IT" sz="24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 MODALITÀ DI AMMISSIONE AL MODULO 3</a:t>
            </a:r>
            <a:endParaRPr lang="it-IT"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it-IT"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L'ammissione al Modulo 3 sarà semplificata per facilitare l'accesso, principalmente attraverso canali di prenotazione diretta. Questi includeranno la prenotazione online tramite la nuova struttura territoriale di Cesenatico e potenzialmente l'utilizzo delle piattaforme di prenotazione esistenti del Museo della Marineria o della SSPP che ne cura i progetti promozionali. La conferma della partecipazione sarà emessa immediatamente dopo il successo del pagamento della quota rimborso spese del modulo.</a:t>
            </a:r>
            <a:endParaRPr lang="it-IT"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it-IT"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Data la natura esperienziale di questo modulo, non è previsto un esame formale o una certificazione. Sarà invece fornito un questionario di feedback ai partecipanti per raccogliere suggerimenti utili al miglioramento continuo dell'esperienza. Il processo di ammissione per il Modulo 3, destinato</a:t>
            </a:r>
            <a:r>
              <a:rPr lang="it-IT"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Soci LNI, famigliari, scolaresche e gruppi programmati</a:t>
            </a:r>
            <a:r>
              <a:rPr lang="it-IT"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 si discosta significativamente dalle procedure formali e multi-</a:t>
            </a:r>
            <a:r>
              <a:rPr lang="it-IT" dirty="0" err="1"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step</a:t>
            </a:r>
            <a:r>
              <a:rPr lang="it-IT"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 previste per la formazione istruttori. L'obiettivo è creare un'esperienza di svago accessibile, e l'applicazione di processi burocratici tradizionali sarebbe controproducente, scoraggiando i potenziali partecipanti. Ciò evidenzia la necessità critica per la LNI di adattare le proprie procedure amministrative per un'offerta più orientata a un pubblico potenzialmente ampio. Questa flessibilità nell'approccio amministrativo è cruciale per il successo, la scalabilità e la sostenibilità del Modulo 3, dimostrando la capacità della LNI di innovare oltre i suoi modelli operativi tradizionali.</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779113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80304" y="274040"/>
            <a:ext cx="11771290" cy="6632200"/>
          </a:xfrm>
          <a:prstGeom prst="rect">
            <a:avLst/>
          </a:prstGeom>
        </p:spPr>
        <p:txBody>
          <a:bodyPr wrap="square">
            <a:spAutoFit/>
          </a:bodyPr>
          <a:lstStyle/>
          <a:p>
            <a:pPr>
              <a:lnSpc>
                <a:spcPct val="107000"/>
              </a:lnSpc>
              <a:spcBef>
                <a:spcPts val="1200"/>
              </a:spcBef>
              <a:spcAft>
                <a:spcPts val="1200"/>
              </a:spcAft>
            </a:pPr>
            <a:r>
              <a:rPr lang="it-IT" sz="24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 COSTO DEI MODULI FORMATIVI</a:t>
            </a:r>
            <a:endParaRPr lang="it-IT"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it-IT"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Le quote di partecipazione per ciascun modulo saranno strutturate per garantire la sostenibilità del progetto. Tali quote copriranno i costi amministrativi, la remunerazione degli istruttori, un contributo alla manutenzione delle preziose imbarcazioni storiche e le coperture assicurative complete.</a:t>
            </a:r>
            <a:endParaRPr lang="it-IT"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600"/>
              </a:spcAft>
              <a:buSzPts val="1000"/>
              <a:buFont typeface="Symbol" panose="05050102010706020507" pitchFamily="18" charset="2"/>
              <a:buChar char=""/>
              <a:tabLst>
                <a:tab pos="457200" algn="l"/>
              </a:tabLst>
            </a:pPr>
            <a:r>
              <a:rPr lang="it-IT" b="1"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Modulo 1 (Specializzazione Istruttori LNI):</a:t>
            </a:r>
            <a:r>
              <a:rPr lang="it-IT"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 La quota dovrà riflettere la natura altamente specializzata, la durata estesa e le risorse uniche coinvolte nella vela storica, i costi amministrativi e di certificazione, riconoscendo che gli istruttori LNI rappresentano un fondamentale investimento interno.</a:t>
            </a:r>
            <a:endParaRPr lang="it-IT"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Bef>
                <a:spcPts val="1000"/>
              </a:spcBef>
              <a:spcAft>
                <a:spcPts val="0"/>
              </a:spcAft>
              <a:buSzPts val="1000"/>
              <a:buFont typeface="Symbol" panose="05050102010706020507" pitchFamily="18" charset="2"/>
              <a:buChar char=""/>
              <a:tabLst>
                <a:tab pos="457200" algn="l"/>
              </a:tabLst>
            </a:pPr>
            <a:r>
              <a:rPr lang="it-IT" b="1"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Modulo 2 (Avvicinamento alla Vela Storica):</a:t>
            </a:r>
            <a:r>
              <a:rPr lang="it-IT"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 Una quota strutturata per partecipante, che rifletterà il significativo investimento in lezioni teoriche, uscite pratiche estese e l'uso diretto di preziose imbarcazioni storiche.</a:t>
            </a:r>
            <a:endParaRPr lang="it-IT"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Bef>
                <a:spcPts val="1000"/>
              </a:spcBef>
              <a:spcAft>
                <a:spcPts val="600"/>
              </a:spcAft>
              <a:buSzPts val="1000"/>
              <a:buFont typeface="Symbol" panose="05050102010706020507" pitchFamily="18" charset="2"/>
              <a:buChar char=""/>
              <a:tabLst>
                <a:tab pos="457200" algn="l"/>
              </a:tabLst>
            </a:pPr>
            <a:r>
              <a:rPr lang="it-IT" b="1"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Modulo 3 (Esperienza</a:t>
            </a:r>
            <a:r>
              <a:rPr lang="it-IT"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Divulgativa di Vela Storica)</a:t>
            </a:r>
            <a:r>
              <a:rPr lang="it-IT" b="1"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a:t>
            </a:r>
            <a:r>
              <a:rPr lang="it-IT"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 Una quota per persona, con agevolazioni per gruppi, posizionata come proposta esperienziale premium. Questa quota sarà progettata per generare entrate significative a sostegno delle attività culturali e formative della LNI, incluso nella misura sostenibile un contributo alla manutenzione delle unità storiche.</a:t>
            </a:r>
          </a:p>
          <a:p>
            <a:pPr marL="342900" indent="-342900" fontAlgn="base">
              <a:lnSpc>
                <a:spcPct val="107000"/>
              </a:lnSpc>
              <a:spcBef>
                <a:spcPts val="1000"/>
              </a:spcBef>
              <a:spcAft>
                <a:spcPts val="600"/>
              </a:spcAft>
              <a:buSzPts val="1000"/>
              <a:buFont typeface="Symbol" panose="05050102010706020507" pitchFamily="18" charset="2"/>
              <a:buChar char=""/>
              <a:tabLst>
                <a:tab pos="457200" algn="l"/>
              </a:tabLst>
            </a:pPr>
            <a:r>
              <a:rPr lang="it-IT" sz="1600" dirty="0"/>
              <a:t>Tutte le quote dovranno essere versate tramite bonifico bancario, con causali specifiche per ciascun modulo, al fine di garantire una corretta contabilità e tracciabilità. Le spese di viaggio, vitto e alloggio relative alla frequenza saranno a carico degli aspiranti istruttori e partecipanti, come da prassi consolidata per i corsi LNI. La diversificazione delle fonti di ricavo attraverso questi moduli mira a garantire la sostenibilità finanziaria del progetto, andando oltre il modello di sussidio interno.</a:t>
            </a:r>
          </a:p>
          <a:p>
            <a:pPr marL="342900" lvl="0" indent="-342900" fontAlgn="base">
              <a:lnSpc>
                <a:spcPct val="107000"/>
              </a:lnSpc>
              <a:spcBef>
                <a:spcPts val="1000"/>
              </a:spcBef>
              <a:spcAft>
                <a:spcPts val="600"/>
              </a:spcAft>
              <a:buSzPts val="1000"/>
              <a:buFont typeface="Symbol" panose="05050102010706020507" pitchFamily="18" charset="2"/>
              <a:buChar char=""/>
              <a:tabLst>
                <a:tab pos="457200" algn="l"/>
              </a:tabLst>
            </a:pP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674804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83335" y="180305"/>
            <a:ext cx="11809927" cy="6705684"/>
          </a:xfrm>
          <a:prstGeom prst="rect">
            <a:avLst/>
          </a:prstGeom>
        </p:spPr>
        <p:txBody>
          <a:bodyPr wrap="square">
            <a:spAutoFit/>
          </a:bodyPr>
          <a:lstStyle/>
          <a:p>
            <a:pPr>
              <a:lnSpc>
                <a:spcPct val="107000"/>
              </a:lnSpc>
              <a:spcBef>
                <a:spcPts val="600"/>
              </a:spcBef>
              <a:spcAft>
                <a:spcPts val="600"/>
              </a:spcAft>
            </a:pPr>
            <a:r>
              <a:rPr lang="it-IT" sz="24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Premessa</a:t>
            </a:r>
            <a:endParaRPr lang="it-IT"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it-IT" sz="2400"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Il presente progetto pilota "Vela Storica" nasce dalla volontà di promuovere e valorizzare la ricca cultura marinara italiana, partendo da un luogo di eccellenza per le tradizioni della marineria come Cesenatico. Questa città, con il suo storico porto canale disegnato da Leonardo da Vinci e il prestigioso Museo della Marineria, rappresenta il contesto ideale per sviluppare un'iniziativa di portata nazionale. Il Museo della Marineria ha espresso un forte interesse per la realizzazione di questo progetto, offrendo la sua </a:t>
            </a:r>
            <a:r>
              <a:rPr lang="it-IT" sz="2400" dirty="0" smtClean="0">
                <a:solidFill>
                  <a:srgbClr val="1B1C1D"/>
                </a:solidFill>
                <a:latin typeface="Arial" panose="020B0604020202020204" pitchFamily="34" charset="0"/>
                <a:ea typeface="Times New Roman" panose="02020603050405020304" pitchFamily="18" charset="0"/>
                <a:cs typeface="Times New Roman" panose="02020603050405020304" pitchFamily="18" charset="0"/>
              </a:rPr>
              <a:t>esperienza</a:t>
            </a:r>
            <a:r>
              <a:rPr lang="it-IT" sz="2400"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 e le sue risorse per la formazione e la divulgazione della vela storica.</a:t>
            </a:r>
            <a:endParaRPr lang="it-IT"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it-IT" sz="2400"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L'obiettivo principale è creare una nuova specializzazione nei percorsi formativi nautici, focalizzata sulla vela latina e sulla vela al terzo, imbarcazioni storiche di grande valore culturale. Questa iniziativa non solo mira a trasmettere competenze tecniche, ma anche a preservare e diffondere la conoscenza delle tradizioni marinare adriatiche e mediterranee. Si intende valorizzare il territorio di Cesenatico e la sua attrattività, non solo per il turismo balneare, ma anche per l'interesse verso la cultura marinara e la tradizione.</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068191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54547" y="640299"/>
            <a:ext cx="11912958" cy="5544403"/>
          </a:xfrm>
          <a:prstGeom prst="rect">
            <a:avLst/>
          </a:prstGeom>
        </p:spPr>
        <p:txBody>
          <a:bodyPr wrap="square">
            <a:spAutoFit/>
          </a:bodyPr>
          <a:lstStyle/>
          <a:p>
            <a:pPr>
              <a:lnSpc>
                <a:spcPct val="107000"/>
              </a:lnSpc>
              <a:spcAft>
                <a:spcPts val="600"/>
              </a:spcAft>
            </a:pPr>
            <a:r>
              <a:rPr lang="it-IT" sz="2000" b="1"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Conclusioni e Raccomandazioni</a:t>
            </a:r>
            <a:endParaRPr lang="it-IT"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it-IT" sz="2000"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Il "Progetto Vela Storica" rappresenta un'iniziativa di grande valore strategico e culturale per la Lega Navale Italiana. La sua concezione, che si allinea alla missione storica della LNI e si proietta verso il riconoscimento UNESCO della vela latina e al terzo, conferisce al progetto una risonanza che va oltre la semplice formazione nautica, posizionandolo come un'azione di salvaguardia del patrimonio immateriale. La scelta di Cesenatico come sede, con il suo Museo della Marineria e l'expertise del suo direttore Dott. Davide Gnola, offre un ambiente di apprendimento autentico e risorse ineguagliabili, che nessun'altra sede potrebbe replicare.</a:t>
            </a:r>
            <a:endParaRPr lang="it-IT"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it-IT" sz="20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L'approccio modulare, che si rivolge a istruttori LNI per la specializzazione, a persone interessate all'apprendimento della conduzione delle imbarcazioni storiche e a Soci LNI, famigliari, scolaresche e gruppi per un'esperienza </a:t>
            </a:r>
            <a:r>
              <a:rPr lang="it-IT" sz="2000" dirty="0" err="1"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immersiva</a:t>
            </a:r>
            <a:r>
              <a:rPr lang="it-IT" sz="20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è una strategia robusta. Essa </a:t>
            </a:r>
            <a:r>
              <a:rPr lang="it-IT" sz="2000"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consente alla LNI di costruire capacità interne qualificate, ampliare la base di praticanti e appassionati, e generare al contempo flussi di reddito diversificati che contribuiscono alla sostenibilità economica del progetto. Questa struttura permette di bilanciare il rigore della formazione professionale con l'accessibilità delle esperienze culturali, dimostrando la capacità della LNI di adattare i propri processi istituzionali a diverse esigenze </a:t>
            </a:r>
            <a:r>
              <a:rPr lang="it-IT"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di mercato.</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527588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44699" y="221135"/>
            <a:ext cx="11681138" cy="6297365"/>
          </a:xfrm>
          <a:prstGeom prst="rect">
            <a:avLst/>
          </a:prstGeom>
        </p:spPr>
        <p:txBody>
          <a:bodyPr wrap="square">
            <a:spAutoFit/>
          </a:bodyPr>
          <a:lstStyle/>
          <a:p>
            <a:pPr marL="342900" lvl="0" indent="-342900" fontAlgn="base">
              <a:lnSpc>
                <a:spcPct val="107000"/>
              </a:lnSpc>
              <a:spcAft>
                <a:spcPts val="600"/>
              </a:spcAft>
              <a:tabLst>
                <a:tab pos="457200" algn="l"/>
              </a:tabLst>
            </a:pPr>
            <a:r>
              <a:rPr lang="it-IT" sz="2400" b="1"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Consolidare la leadership della LNI:</a:t>
            </a:r>
            <a:r>
              <a:rPr lang="it-IT" sz="2400"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 Affermare la LNI come punto di riferimento nazionale nella formazione e conservazione della navigazione tradizionale.</a:t>
            </a:r>
            <a:endParaRPr lang="it-IT"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Bef>
                <a:spcPts val="1000"/>
              </a:spcBef>
              <a:spcAft>
                <a:spcPts val="0"/>
              </a:spcAft>
              <a:tabLst>
                <a:tab pos="457200" algn="l"/>
              </a:tabLst>
            </a:pPr>
            <a:r>
              <a:rPr lang="it-IT" sz="2400" b="1"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Valorizzare il patrimonio culturale:</a:t>
            </a:r>
            <a:r>
              <a:rPr lang="it-IT" sz="2400"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 Contribuire attivamente alla salvaguardia e alla promozione di un'arte marinaresca millenaria, in sinergia con gli sforzi per il riconoscimento UNESCO.</a:t>
            </a:r>
            <a:endParaRPr lang="it-IT"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Bef>
                <a:spcPts val="1000"/>
              </a:spcBef>
              <a:spcAft>
                <a:spcPts val="0"/>
              </a:spcAft>
              <a:tabLst>
                <a:tab pos="457200" algn="l"/>
              </a:tabLst>
            </a:pPr>
            <a:r>
              <a:rPr lang="it-IT" sz="2400" b="1"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Generare nuove opportunità:</a:t>
            </a:r>
            <a:r>
              <a:rPr lang="it-IT" sz="2400"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 Creare percorsi formativi unici che attraggano un pubblico diversificato, dagli specialisti agli appassionati e </a:t>
            </a:r>
            <a:r>
              <a:rPr lang="it-IT" sz="24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al sociale</a:t>
            </a:r>
            <a:r>
              <a:rPr lang="it-IT" sz="2400"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 ampliando la base associativa e le fonti di finanziamento.</a:t>
            </a:r>
            <a:endParaRPr lang="it-IT"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Bef>
                <a:spcPts val="1000"/>
              </a:spcBef>
              <a:spcAft>
                <a:spcPts val="600"/>
              </a:spcAft>
              <a:tabLst>
                <a:tab pos="457200" algn="l"/>
              </a:tabLst>
            </a:pPr>
            <a:r>
              <a:rPr lang="it-IT" sz="2400" b="1"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Rafforzare le partnership:</a:t>
            </a:r>
            <a:r>
              <a:rPr lang="it-IT" sz="2400"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 Formalizzare e approfondire le collaborazioni con enti e associazioni chiave nel settore della vela storica, creando una rete nazionale più coesa.</a:t>
            </a:r>
            <a:endParaRPr lang="it-IT"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200"/>
              </a:spcBef>
              <a:spcAft>
                <a:spcPts val="1275"/>
              </a:spcAft>
            </a:pPr>
            <a:r>
              <a:rPr lang="it-IT" sz="2400"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L'investimento in questo progetto non riguarda solo la formazione nautica, ma il futuro del patrimonio marittimo italiano, confermando il ruolo insostituibile della Lega Navale Italiana in rapporto con tutti i portatori di interesse.</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711263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96214" y="196803"/>
            <a:ext cx="11590986" cy="6544997"/>
          </a:xfrm>
          <a:prstGeom prst="rect">
            <a:avLst/>
          </a:prstGeom>
        </p:spPr>
        <p:txBody>
          <a:bodyPr wrap="square">
            <a:spAutoFit/>
          </a:bodyPr>
          <a:lstStyle/>
          <a:p>
            <a:pPr>
              <a:lnSpc>
                <a:spcPct val="107000"/>
              </a:lnSpc>
              <a:spcBef>
                <a:spcPts val="1200"/>
              </a:spcBef>
              <a:spcAft>
                <a:spcPts val="1275"/>
              </a:spcAft>
            </a:pPr>
            <a:r>
              <a:rPr lang="it-IT"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Considerazioni : le barche sono di proprietà del Comune e affidate al Museo; l’armatore è il comune di Cesenatico che cura la manutenzione, sono assicurate (le polizze vanno viste) e messe a disposizione a titolo gratuito per fini di pubblica utilità.</a:t>
            </a:r>
            <a:endParaRPr lang="it-IT"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200"/>
              </a:spcBef>
              <a:spcAft>
                <a:spcPts val="1275"/>
              </a:spcAft>
            </a:pPr>
            <a:r>
              <a:rPr lang="it-IT" sz="2000"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Gli istruttori iniziali sono selezionati e formati dal Museo, che nella fase iniziale intende affidare le barche solo a persone note e specificamente formate nel corso degli anni. Con lo sviluppo del progetto e l’auspicato aumento dei partecipanti, sarà gradito in una prospettiva di collaborazione istituzionale un contributo sostenibile per le rilevanti spese di manutenzione delle barche.</a:t>
            </a:r>
            <a:endParaRPr lang="it-IT"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200"/>
              </a:spcBef>
              <a:spcAft>
                <a:spcPts val="1275"/>
              </a:spcAft>
            </a:pPr>
            <a:r>
              <a:rPr lang="it-IT" sz="2000"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ISTRUTTORI / DOCENTI INDICATI FINO AD OGGI DAL MUSEO:</a:t>
            </a:r>
            <a:endParaRPr lang="it-IT"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Bef>
                <a:spcPts val="1200"/>
              </a:spcBef>
              <a:spcAft>
                <a:spcPts val="0"/>
              </a:spcAft>
              <a:buSzPts val="1000"/>
              <a:buFont typeface="Symbol" panose="05050102010706020507" pitchFamily="18" charset="2"/>
              <a:buChar char=""/>
              <a:tabLst>
                <a:tab pos="457200" algn="l"/>
              </a:tabLst>
            </a:pPr>
            <a:r>
              <a:rPr lang="it-IT" sz="2000"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Costa Elisa</a:t>
            </a:r>
            <a:endParaRPr lang="it-IT" sz="2000" dirty="0" smtClean="0">
              <a:solidFill>
                <a:srgbClr val="1B1C1D"/>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0"/>
              </a:spcAft>
              <a:buSzPts val="1000"/>
              <a:buFont typeface="Symbol" panose="05050102010706020507" pitchFamily="18" charset="2"/>
              <a:buChar char=""/>
              <a:tabLst>
                <a:tab pos="457200" algn="l"/>
              </a:tabLst>
            </a:pPr>
            <a:r>
              <a:rPr lang="it-IT" sz="2000" dirty="0" err="1"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Medas</a:t>
            </a:r>
            <a:r>
              <a:rPr lang="it-IT" sz="2000"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 Stefano</a:t>
            </a:r>
            <a:endParaRPr lang="it-IT" sz="2000" dirty="0" smtClean="0">
              <a:solidFill>
                <a:srgbClr val="1B1C1D"/>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0"/>
              </a:spcAft>
              <a:buSzPts val="1000"/>
              <a:buFont typeface="Symbol" panose="05050102010706020507" pitchFamily="18" charset="2"/>
              <a:buChar char=""/>
              <a:tabLst>
                <a:tab pos="457200" algn="l"/>
              </a:tabLst>
            </a:pPr>
            <a:r>
              <a:rPr lang="it-IT" sz="2000" dirty="0" err="1"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Quarneti</a:t>
            </a:r>
            <a:r>
              <a:rPr lang="it-IT" sz="2000"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 Filippo</a:t>
            </a:r>
            <a:endParaRPr lang="it-IT" sz="2000" dirty="0" smtClean="0">
              <a:solidFill>
                <a:srgbClr val="1B1C1D"/>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1275"/>
              </a:spcAft>
              <a:buSzPts val="1000"/>
              <a:buFont typeface="Symbol" panose="05050102010706020507" pitchFamily="18" charset="2"/>
              <a:buChar char=""/>
              <a:tabLst>
                <a:tab pos="457200" algn="l"/>
              </a:tabLst>
            </a:pPr>
            <a:r>
              <a:rPr lang="it-IT" sz="2000"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Savoldelli </a:t>
            </a:r>
            <a:r>
              <a:rPr lang="it-IT" sz="2000" dirty="0" err="1"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Pedrocchi</a:t>
            </a:r>
            <a:r>
              <a:rPr lang="it-IT" sz="2000"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 Giacomo  IAV/E </a:t>
            </a:r>
            <a:endParaRPr lang="it-IT" sz="2000" dirty="0" smtClean="0">
              <a:solidFill>
                <a:srgbClr val="1B1C1D"/>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200"/>
              </a:spcBef>
              <a:spcAft>
                <a:spcPts val="1275"/>
              </a:spcAft>
            </a:pPr>
            <a:r>
              <a:rPr lang="it-IT" sz="2000"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Alla partenza del progetto, le attività pratiche saranno condizionate dalla disponibilità degli istruttori; è quindi strategico l’ampliamento del gruppo istruttori  / docenti di Vela Storica, essenziale anche per evitare che nel passaggio di generazione le competenze e capacità tecniche necessarie per il governo delle unità storiche vadano perdute.</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489128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270455" y="519936"/>
            <a:ext cx="11513713" cy="544764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it-IT" sz="2800" b="1" dirty="0" smtClean="0">
                <a:ln w="0"/>
                <a:solidFill>
                  <a:schemeClr val="accent5"/>
                </a:solidFill>
                <a:effectLst>
                  <a:outerShdw blurRad="38100" dist="25400" dir="5400000" algn="ctr" rotWithShape="0">
                    <a:srgbClr val="6E747A">
                      <a:alpha val="43000"/>
                    </a:srgbClr>
                  </a:outerShdw>
                </a:effectLst>
              </a:rPr>
              <a:t>IL PRESIDENTE DELLA SEZIONE LNI RAVENNA </a:t>
            </a:r>
          </a:p>
          <a:p>
            <a:r>
              <a:rPr lang="it-IT" sz="3200" b="1" dirty="0" smtClean="0">
                <a:ln w="0"/>
                <a:solidFill>
                  <a:schemeClr val="accent5"/>
                </a:solidFill>
                <a:effectLst>
                  <a:outerShdw blurRad="38100" dist="25400" dir="5400000" algn="ctr" rotWithShape="0">
                    <a:srgbClr val="6E747A">
                      <a:alpha val="43000"/>
                    </a:srgbClr>
                  </a:outerShdw>
                </a:effectLst>
              </a:rPr>
              <a:t>Cav. Ivo Emiliani</a:t>
            </a:r>
          </a:p>
          <a:p>
            <a:endParaRPr lang="it-IT" sz="3200" b="1" dirty="0" smtClean="0">
              <a:ln w="0"/>
              <a:solidFill>
                <a:schemeClr val="accent5"/>
              </a:solidFill>
              <a:effectLst>
                <a:outerShdw blurRad="38100" dist="25400" dir="5400000" algn="ctr" rotWithShape="0">
                  <a:srgbClr val="6E747A">
                    <a:alpha val="43000"/>
                  </a:srgbClr>
                </a:outerShdw>
              </a:effectLst>
            </a:endParaRPr>
          </a:p>
          <a:p>
            <a:r>
              <a:rPr lang="it-IT" sz="2800" b="1" dirty="0" smtClean="0">
                <a:ln w="0"/>
                <a:solidFill>
                  <a:schemeClr val="accent5"/>
                </a:solidFill>
                <a:effectLst>
                  <a:outerShdw blurRad="38100" dist="25400" dir="5400000" algn="ctr" rotWithShape="0">
                    <a:srgbClr val="6E747A">
                      <a:alpha val="43000"/>
                    </a:srgbClr>
                  </a:outerShdw>
                </a:effectLst>
              </a:rPr>
              <a:t>L’EX PRESIDENTE LNI CESENATICO E SOCIO LNI RAVENNA</a:t>
            </a:r>
          </a:p>
          <a:p>
            <a:r>
              <a:rPr lang="it-IT" sz="3200" b="1" dirty="0" smtClean="0">
                <a:ln w="0"/>
                <a:solidFill>
                  <a:schemeClr val="accent5"/>
                </a:solidFill>
                <a:effectLst>
                  <a:outerShdw blurRad="38100" dist="25400" dir="5400000" algn="ctr" rotWithShape="0">
                    <a:srgbClr val="6E747A">
                      <a:alpha val="43000"/>
                    </a:srgbClr>
                  </a:outerShdw>
                </a:effectLst>
              </a:rPr>
              <a:t>Avv. Roberto </a:t>
            </a:r>
            <a:r>
              <a:rPr lang="it-IT" sz="3200" b="1" dirty="0" err="1" smtClean="0">
                <a:ln w="0"/>
                <a:solidFill>
                  <a:schemeClr val="accent5"/>
                </a:solidFill>
                <a:effectLst>
                  <a:outerShdw blurRad="38100" dist="25400" dir="5400000" algn="ctr" rotWithShape="0">
                    <a:srgbClr val="6E747A">
                      <a:alpha val="43000"/>
                    </a:srgbClr>
                  </a:outerShdw>
                </a:effectLst>
              </a:rPr>
              <a:t>Sammarchi</a:t>
            </a:r>
            <a:r>
              <a:rPr lang="it-IT" sz="3200" b="1" dirty="0" smtClean="0">
                <a:ln w="0"/>
                <a:solidFill>
                  <a:schemeClr val="accent5"/>
                </a:solidFill>
                <a:effectLst>
                  <a:outerShdw blurRad="38100" dist="25400" dir="5400000" algn="ctr" rotWithShape="0">
                    <a:srgbClr val="6E747A">
                      <a:alpha val="43000"/>
                    </a:srgbClr>
                  </a:outerShdw>
                </a:effectLst>
              </a:rPr>
              <a:t> </a:t>
            </a:r>
          </a:p>
          <a:p>
            <a:endParaRPr lang="it-IT" sz="3200" b="1" dirty="0" smtClean="0">
              <a:ln w="0"/>
              <a:solidFill>
                <a:schemeClr val="accent5"/>
              </a:solidFill>
              <a:effectLst>
                <a:outerShdw blurRad="38100" dist="25400" dir="5400000" algn="ctr" rotWithShape="0">
                  <a:srgbClr val="6E747A">
                    <a:alpha val="43000"/>
                  </a:srgbClr>
                </a:outerShdw>
              </a:effectLst>
            </a:endParaRPr>
          </a:p>
          <a:p>
            <a:r>
              <a:rPr lang="it-IT" sz="2800" b="1" dirty="0" smtClean="0">
                <a:ln w="0"/>
                <a:solidFill>
                  <a:schemeClr val="accent5"/>
                </a:solidFill>
                <a:effectLst>
                  <a:outerShdw blurRad="38100" dist="25400" dir="5400000" algn="ctr" rotWithShape="0">
                    <a:srgbClr val="6E747A">
                      <a:alpha val="43000"/>
                    </a:srgbClr>
                  </a:outerShdw>
                </a:effectLst>
              </a:rPr>
              <a:t>Il DIRETTORE DEL MUSEO DELLA MARINERIA DI CESENATICO E STORICO</a:t>
            </a:r>
          </a:p>
          <a:p>
            <a:r>
              <a:rPr lang="it-IT" sz="3200" b="1" dirty="0" smtClean="0">
                <a:ln w="0"/>
                <a:solidFill>
                  <a:schemeClr val="accent5"/>
                </a:solidFill>
                <a:effectLst>
                  <a:outerShdw blurRad="38100" dist="25400" dir="5400000" algn="ctr" rotWithShape="0">
                    <a:srgbClr val="6E747A">
                      <a:alpha val="43000"/>
                    </a:srgbClr>
                  </a:outerShdw>
                </a:effectLst>
              </a:rPr>
              <a:t>Dott. Davide Gnola</a:t>
            </a:r>
          </a:p>
          <a:p>
            <a:endParaRPr lang="it-IT" sz="3200" b="1" dirty="0">
              <a:ln w="0"/>
              <a:solidFill>
                <a:schemeClr val="accent1"/>
              </a:solidFill>
              <a:effectLst>
                <a:outerShdw blurRad="38100" dist="25400" dir="5400000" algn="ctr" rotWithShape="0">
                  <a:srgbClr val="6E747A">
                    <a:alpha val="43000"/>
                  </a:srgbClr>
                </a:outerShdw>
              </a:effectLst>
            </a:endParaRPr>
          </a:p>
          <a:p>
            <a:endParaRPr lang="it-IT" sz="3200" b="1" dirty="0" smtClean="0">
              <a:ln w="0"/>
              <a:solidFill>
                <a:schemeClr val="accent1"/>
              </a:solidFill>
              <a:effectLst>
                <a:outerShdw blurRad="38100" dist="25400" dir="5400000" algn="ctr" rotWithShape="0">
                  <a:srgbClr val="6E747A">
                    <a:alpha val="43000"/>
                  </a:srgbClr>
                </a:outerShdw>
              </a:effectLst>
            </a:endParaRPr>
          </a:p>
          <a:p>
            <a:r>
              <a:rPr lang="it-IT" sz="4000" b="1" dirty="0" smtClean="0"/>
              <a:t>					</a:t>
            </a:r>
            <a:r>
              <a:rPr lang="it-IT" sz="4000" b="1" dirty="0" smtClean="0">
                <a:solidFill>
                  <a:srgbClr val="C00000"/>
                </a:solidFill>
              </a:rPr>
              <a:t>RINGRAZIANO</a:t>
            </a:r>
            <a:endParaRPr lang="it-IT" sz="4000" b="1" dirty="0"/>
          </a:p>
        </p:txBody>
      </p:sp>
    </p:spTree>
    <p:extLst>
      <p:ext uri="{BB962C8B-B14F-4D97-AF65-F5344CB8AC3E}">
        <p14:creationId xmlns:p14="http://schemas.microsoft.com/office/powerpoint/2010/main" val="2301375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889" y="3070187"/>
            <a:ext cx="2656463" cy="3530184"/>
          </a:xfrm>
          <a:prstGeom prst="rect">
            <a:avLst/>
          </a:prstGeom>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flipV="1">
            <a:off x="142890" y="213609"/>
            <a:ext cx="2928078" cy="2196058"/>
          </a:xfrm>
          <a:prstGeom prst="rect">
            <a:avLst/>
          </a:prstGeom>
        </p:spPr>
      </p:pic>
      <p:pic>
        <p:nvPicPr>
          <p:cNvPr id="6" name="Immagin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7613" y="213608"/>
            <a:ext cx="2928079" cy="2196059"/>
          </a:xfrm>
          <a:prstGeom prst="rect">
            <a:avLst/>
          </a:prstGeom>
        </p:spPr>
      </p:pic>
      <p:pic>
        <p:nvPicPr>
          <p:cNvPr id="7" name="Immagin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30423" y="3072567"/>
            <a:ext cx="2726648" cy="3635531"/>
          </a:xfrm>
          <a:prstGeom prst="rect">
            <a:avLst/>
          </a:prstGeom>
        </p:spPr>
      </p:pic>
      <p:pic>
        <p:nvPicPr>
          <p:cNvPr id="8" name="Immagin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76064" y="3072567"/>
            <a:ext cx="2726648" cy="3635531"/>
          </a:xfrm>
          <a:prstGeom prst="rect">
            <a:avLst/>
          </a:prstGeom>
        </p:spPr>
      </p:pic>
      <p:pic>
        <p:nvPicPr>
          <p:cNvPr id="9" name="Immagin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33783" y="3078633"/>
            <a:ext cx="2728433" cy="3637911"/>
          </a:xfrm>
          <a:prstGeom prst="rect">
            <a:avLst/>
          </a:prstGeom>
        </p:spPr>
      </p:pic>
      <p:pic>
        <p:nvPicPr>
          <p:cNvPr id="10" name="Immagin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32337" y="117642"/>
            <a:ext cx="2220743" cy="2730489"/>
          </a:xfrm>
          <a:prstGeom prst="rect">
            <a:avLst/>
          </a:prstGeom>
        </p:spPr>
      </p:pic>
      <p:pic>
        <p:nvPicPr>
          <p:cNvPr id="11" name="Immagin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773587" y="117642"/>
            <a:ext cx="2088629" cy="2730489"/>
          </a:xfrm>
          <a:prstGeom prst="rect">
            <a:avLst/>
          </a:prstGeom>
        </p:spPr>
      </p:pic>
    </p:spTree>
    <p:extLst>
      <p:ext uri="{BB962C8B-B14F-4D97-AF65-F5344CB8AC3E}">
        <p14:creationId xmlns:p14="http://schemas.microsoft.com/office/powerpoint/2010/main" val="29434595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C:\Users\IVO\Desktop\CESENATICO 1\gabbiano .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173532"/>
          </a:xfrm>
          <a:prstGeom prst="rect">
            <a:avLst/>
          </a:prstGeom>
          <a:noFill/>
          <a:ln>
            <a:noFill/>
          </a:ln>
        </p:spPr>
      </p:pic>
    </p:spTree>
    <p:extLst>
      <p:ext uri="{BB962C8B-B14F-4D97-AF65-F5344CB8AC3E}">
        <p14:creationId xmlns:p14="http://schemas.microsoft.com/office/powerpoint/2010/main" val="11792025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218942"/>
            <a:ext cx="12054625" cy="5990358"/>
          </a:xfrm>
          <a:prstGeom prst="rect">
            <a:avLst/>
          </a:prstGeom>
        </p:spPr>
        <p:txBody>
          <a:bodyPr wrap="square">
            <a:spAutoFit/>
          </a:bodyPr>
          <a:lstStyle/>
          <a:p>
            <a:pPr>
              <a:lnSpc>
                <a:spcPct val="107000"/>
              </a:lnSpc>
              <a:spcAft>
                <a:spcPts val="1200"/>
              </a:spcAft>
            </a:pPr>
            <a:r>
              <a:rPr lang="it-IT" sz="3600"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Il progetto prevede l'attivazione di collaborazioni con realtà locali, associazioni ed esperti del settore, al fine di creare una rete solida e competente. L'ambizione è di trasformare Cesenatico in un centro di riferimento nazionale per la formazione sulla vela storica, con la possibilità di replicare il progetto in altre località italiane dove sia significativa la presenza di imbarcazioni storiche. Si auspica che questa iniziativa possa diventare un modello di riferimento per la salvaguardia e la promozione del patrimonio marittimo italiano.</a:t>
            </a:r>
            <a:endParaRPr lang="it-IT"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333730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67425" y="567384"/>
            <a:ext cx="11861443" cy="5209696"/>
          </a:xfrm>
          <a:prstGeom prst="rect">
            <a:avLst/>
          </a:prstGeom>
        </p:spPr>
        <p:txBody>
          <a:bodyPr wrap="square">
            <a:spAutoFit/>
          </a:bodyPr>
          <a:lstStyle/>
          <a:p>
            <a:pPr>
              <a:lnSpc>
                <a:spcPct val="107000"/>
              </a:lnSpc>
              <a:spcAft>
                <a:spcPts val="1200"/>
              </a:spcAft>
            </a:pPr>
            <a:r>
              <a:rPr lang="it-IT" sz="2400"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Il progetto mira ad avviare Cesenatico come un </a:t>
            </a:r>
            <a:r>
              <a:rPr lang="it-IT" sz="2400" b="1"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progetto pilota nazionale per la formazione in vela storica</a:t>
            </a:r>
            <a:r>
              <a:rPr lang="it-IT" sz="2400"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 Questa scelta strategica è motivata dall’ inestimabile patrimonio marittimo costituito da una flotta di imbarcazioni storiche, dall’ambientazione di rilevantissimo pregio costituita dal porto canale disegnato da Leonardo da Vinci, dalla presenza del Museo della Marineria e dalla profonda esperienza del suo direttore, Dott. Davide Gnola. Il posizionamento di Cesenatico come centro di eccellenza è fondamentale per il successo a lungo termine e il riconoscimento del programma. Questa iniziativa stabilisce un precedente su come la LNI possa integrare discipline nautiche tradizionali nel suo curriculum formativo moderno, aprendo la strada a future specializzazioni storiche. In tal modo, la LNI si afferma come custode sia del sapere marittimo contemporaneo che di quello storico, ampliando il proprio mandato istituzionale e il proprio appeal verso un pubblico più vasto, interessato al patrimonio culturale.</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88351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56314" y="1401330"/>
            <a:ext cx="11736947" cy="3450175"/>
          </a:xfrm>
          <a:prstGeom prst="rect">
            <a:avLst/>
          </a:prstGeom>
        </p:spPr>
        <p:txBody>
          <a:bodyPr wrap="square">
            <a:spAutoFit/>
          </a:bodyPr>
          <a:lstStyle/>
          <a:p>
            <a:pPr>
              <a:lnSpc>
                <a:spcPct val="107000"/>
              </a:lnSpc>
              <a:spcBef>
                <a:spcPts val="1200"/>
              </a:spcBef>
              <a:spcAft>
                <a:spcPts val="1200"/>
              </a:spcAft>
            </a:pPr>
            <a:r>
              <a:rPr lang="it-IT" sz="28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 OBIETTIVI DEL PROGETTO</a:t>
            </a:r>
            <a:endParaRPr lang="it-IT"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it-IT" sz="2800"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L'obiettivo primario del progetto è fornire ai partecipanti le conoscenze, le abilità e le competenze necessarie per operare imbarcazioni a vela storica (vela latina e vela al terzo) in modo sicuro ed efficace, sviluppando al contempo una profonda comprensione del loro contesto culturale e storico. Questo approccio olistico garantisce sia la competenza pratica che l'apprezzamento culturale.</a:t>
            </a:r>
            <a:endParaRPr lang="it-IT"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785021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41668" y="218940"/>
            <a:ext cx="11861442" cy="6282169"/>
          </a:xfrm>
          <a:prstGeom prst="rect">
            <a:avLst/>
          </a:prstGeom>
        </p:spPr>
        <p:txBody>
          <a:bodyPr wrap="square">
            <a:spAutoFit/>
          </a:bodyPr>
          <a:lstStyle/>
          <a:p>
            <a:pPr>
              <a:lnSpc>
                <a:spcPct val="107000"/>
              </a:lnSpc>
              <a:spcAft>
                <a:spcPts val="600"/>
              </a:spcAft>
            </a:pPr>
            <a:r>
              <a:rPr lang="it-IT" sz="2400"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Gli obiettivi specifici per ciascun modulo sono i seguenti:</a:t>
            </a:r>
            <a:endParaRPr lang="it-IT"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600"/>
              </a:spcAft>
              <a:buSzPts val="1000"/>
              <a:buFont typeface="Symbol" panose="05050102010706020507" pitchFamily="18" charset="2"/>
              <a:buChar char=""/>
              <a:tabLst>
                <a:tab pos="457200" algn="l"/>
              </a:tabLst>
            </a:pPr>
            <a:r>
              <a:rPr lang="it-IT" sz="2400" b="1"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Modulo 1 (Specializzazione in "Vela Storica" per Istruttori LNI):</a:t>
            </a:r>
            <a:r>
              <a:rPr lang="it-IT" sz="2400"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 L'obiettivo è formare gli istruttori LNI esistenti, dotandoli delle competenze specialistiche per organizzare e gestire corsi e attività di vela storica. Si mira a garantire una trasmissione accurata delle tecniche di navigazione tradizionale, dei protocolli di sicurezza specifici per queste imbarcazioni e dei valori culturali intrinseci ad esse. Questo modulo è cruciale per la costruzione di capacità interne a lungo termine e per la coerenza pedagogica all'interno della LNI.</a:t>
            </a:r>
            <a:endParaRPr lang="it-IT"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Bef>
                <a:spcPts val="1000"/>
              </a:spcBef>
              <a:spcAft>
                <a:spcPts val="0"/>
              </a:spcAft>
              <a:buSzPts val="1000"/>
              <a:buFont typeface="Symbol" panose="05050102010706020507" pitchFamily="18" charset="2"/>
              <a:buChar char=""/>
              <a:tabLst>
                <a:tab pos="457200" algn="l"/>
              </a:tabLst>
            </a:pPr>
            <a:r>
              <a:rPr lang="it-IT" sz="2400" b="1"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Modulo 2 (Avvicinamento alla Vela Storica per persone con interesse qualificato - Aiuto Conduttori):</a:t>
            </a:r>
            <a:r>
              <a:rPr lang="it-IT" sz="2400"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 Questo modulo è progettato per fornire a individui già in possesso di patente nautica, o che intendono acquisirla, le competenze teoriche e pratiche necessarie per condurre con sicurezza imbarcazioni a vela storica. L'intento è promuovere un apprezzamento più profondo per l'arte marinaresca tradizionale, la storia marittima e le caratteristiche uniche della vela latina e della vela al terzo.</a:t>
            </a:r>
            <a:endParaRPr lang="it-IT" sz="24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802812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1275008"/>
            <a:ext cx="11822806" cy="4679358"/>
          </a:xfrm>
          <a:prstGeom prst="rect">
            <a:avLst/>
          </a:prstGeom>
        </p:spPr>
        <p:txBody>
          <a:bodyPr wrap="square">
            <a:spAutoFit/>
          </a:bodyPr>
          <a:lstStyle/>
          <a:p>
            <a:pPr marL="342900" lvl="0" indent="-342900" fontAlgn="base">
              <a:lnSpc>
                <a:spcPct val="107000"/>
              </a:lnSpc>
              <a:spcBef>
                <a:spcPts val="1000"/>
              </a:spcBef>
              <a:spcAft>
                <a:spcPts val="600"/>
              </a:spcAft>
              <a:buSzPts val="1000"/>
              <a:buFont typeface="Symbol" panose="05050102010706020507" pitchFamily="18" charset="2"/>
              <a:buChar char=""/>
              <a:tabLst>
                <a:tab pos="457200" algn="l"/>
              </a:tabLst>
            </a:pPr>
            <a:r>
              <a:rPr lang="it-IT" sz="2800" b="1"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Modulo 3 (Esperienza Divulgativa di Vela Storica, per </a:t>
            </a:r>
            <a:r>
              <a:rPr lang="it-IT" sz="28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soci LNI, famigliari, scolaresche e gruppi </a:t>
            </a:r>
            <a:r>
              <a:rPr lang="it-IT" sz="2800" b="1"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interessati a vivere l'esperienza di una giornata in mare con unità storiche a vela):</a:t>
            </a:r>
            <a:r>
              <a:rPr lang="it-IT" sz="2800"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 L'obiettivo è offrire un'esperienza </a:t>
            </a:r>
            <a:r>
              <a:rPr lang="it-IT" sz="2800" dirty="0" err="1"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immersiva</a:t>
            </a:r>
            <a:r>
              <a:rPr lang="it-IT" sz="2800"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 di una giornata in mare, consentendo ai partecipanti di vivere </a:t>
            </a:r>
            <a:r>
              <a:rPr lang="it-IT" sz="28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sotto l'egida della LNI e dei suoi progetti divulgativi</a:t>
            </a:r>
            <a:r>
              <a:rPr lang="it-IT" sz="2800" dirty="0" smtClean="0">
                <a:solidFill>
                  <a:srgbClr val="4F81BD"/>
                </a:solidFill>
                <a:effectLst/>
                <a:latin typeface="Arial" panose="020B0604020202020204" pitchFamily="34" charset="0"/>
                <a:ea typeface="Times New Roman" panose="02020603050405020304" pitchFamily="18" charset="0"/>
                <a:cs typeface="Times New Roman" panose="02020603050405020304" pitchFamily="18" charset="0"/>
              </a:rPr>
              <a:t>, </a:t>
            </a:r>
            <a:r>
              <a:rPr lang="it-IT" sz="2800"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l'emozione della navigazione su imbarcazioni tradizionali. Questo modulo mira a fornire una comprensione di base del funzionamento di tali imbarcazioni e a creare un legame intimo con la ricca storia marittima di Cesenatico e il significato culturale di queste navi.</a:t>
            </a:r>
            <a:endParaRPr lang="it-IT"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458968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31819" y="271020"/>
            <a:ext cx="11758411" cy="6000040"/>
          </a:xfrm>
          <a:prstGeom prst="rect">
            <a:avLst/>
          </a:prstGeom>
        </p:spPr>
        <p:txBody>
          <a:bodyPr wrap="square">
            <a:spAutoFit/>
          </a:bodyPr>
          <a:lstStyle/>
          <a:p>
            <a:pPr>
              <a:lnSpc>
                <a:spcPct val="107000"/>
              </a:lnSpc>
              <a:spcBef>
                <a:spcPts val="1200"/>
              </a:spcBef>
              <a:spcAft>
                <a:spcPts val="1200"/>
              </a:spcAft>
            </a:pPr>
            <a:r>
              <a:rPr lang="it-IT" sz="2400"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L'adozione di un approccio su più livelli, con moduli distinti per diversi pubblici, costituisce un punto di forza strategico del progetto. La formazione degli istruttori garantisce la capacità di lungo termine e la coerenza pedagogica interna alla LNI. L'attrazione del pubblico generale amplia la base di praticanti qualificati e appassionati, favorendo la creazione di una comunità. Il coinvolgimento di un numero significativo di persone aumenta la consapevolezza pubblica e funge da potente strumento promozionale, contribuendo alla sostenibilità finanziaria e culturale del progetto. Questo approccio strutturato sostiene sia la conservazione (attraverso istruttori qualificati e praticanti esperti) sia l'ampia promozione (attraverso esperienze </a:t>
            </a:r>
            <a:r>
              <a:rPr lang="it-IT" sz="2400" dirty="0" err="1"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immersive</a:t>
            </a:r>
            <a:r>
              <a:rPr lang="it-IT" sz="2400"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 accessibili) della vela storica. Si crea così un ecosistema sostenibile in cui i diversi moduli possono alimentarsi a vicenda (ad esempio </a:t>
            </a:r>
            <a:r>
              <a:rPr lang="it-IT" sz="24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Soci LNI, famigliari, scolaresche e gruppi sotto l'egida della LNI</a:t>
            </a:r>
            <a:r>
              <a:rPr lang="it-IT" sz="24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it-IT" sz="2400" dirty="0" smtClean="0">
                <a:solidFill>
                  <a:srgbClr val="1B1C1D"/>
                </a:solidFill>
                <a:effectLst/>
                <a:latin typeface="Arial" panose="020B0604020202020204" pitchFamily="34" charset="0"/>
                <a:ea typeface="Times New Roman" panose="02020603050405020304" pitchFamily="18" charset="0"/>
                <a:cs typeface="Times New Roman" panose="02020603050405020304" pitchFamily="18" charset="0"/>
              </a:rPr>
              <a:t>potrebbero essere ispirati a proseguire con il Modulo 2, e i partecipanti del Modulo 2 potrebbero ambire a diventare istruttori), garantendo la longevità del progetto, il suo impatto culturale e la sua fattibilità finanziaria.</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8064982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TotalTime>
  <Words>4356</Words>
  <Application>Microsoft Office PowerPoint</Application>
  <PresentationFormat>Widescreen</PresentationFormat>
  <Paragraphs>139</Paragraphs>
  <Slides>35</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35</vt:i4>
      </vt:variant>
    </vt:vector>
  </HeadingPairs>
  <TitlesOfParts>
    <vt:vector size="41" baseType="lpstr">
      <vt:lpstr>Arial</vt:lpstr>
      <vt:lpstr>Calibri</vt:lpstr>
      <vt:lpstr>Calibri Light</vt:lpstr>
      <vt:lpstr>Symbol</vt:lpstr>
      <vt:lpstr>Times New Roman</vt:lpstr>
      <vt:lpstr>Tema di Office</vt:lpstr>
      <vt:lpstr>PROGETTO VELA STORICA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PROGETTO VELA STORICA</dc:title>
  <dc:creator>Account Microsoft</dc:creator>
  <cp:lastModifiedBy>Account Microsoft</cp:lastModifiedBy>
  <cp:revision>28</cp:revision>
  <dcterms:created xsi:type="dcterms:W3CDTF">2025-10-02T15:26:46Z</dcterms:created>
  <dcterms:modified xsi:type="dcterms:W3CDTF">2025-11-25T14:35:50Z</dcterms:modified>
</cp:coreProperties>
</file>